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heme/theme2.xml" ContentType="application/vnd.openxmlformats-officedocument.theme+xml"/>
  <Override PartName="/ppt/tags/tag33.xml" ContentType="application/vnd.openxmlformats-officedocument.presentationml.tags+xml"/>
  <Override PartName="/ppt/notesSlides/notesSlide1.xml" ContentType="application/vnd.openxmlformats-officedocument.presentationml.notesSlide+xml"/>
  <Override PartName="/ppt/tags/tag3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35.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8" r:id="rId2"/>
    <p:sldId id="260" r:id="rId3"/>
    <p:sldId id="261" r:id="rId4"/>
    <p:sldId id="278" r:id="rId5"/>
    <p:sldId id="277" r:id="rId6"/>
    <p:sldId id="276" r:id="rId7"/>
    <p:sldId id="275" r:id="rId8"/>
    <p:sldId id="274" r:id="rId9"/>
    <p:sldId id="273" r:id="rId10"/>
    <p:sldId id="272" r:id="rId11"/>
    <p:sldId id="271" r:id="rId12"/>
    <p:sldId id="270" r:id="rId13"/>
    <p:sldId id="269" r:id="rId14"/>
    <p:sldId id="268" r:id="rId15"/>
    <p:sldId id="267" r:id="rId16"/>
    <p:sldId id="266" r:id="rId17"/>
    <p:sldId id="265" r:id="rId18"/>
    <p:sldId id="264" r:id="rId19"/>
    <p:sldId id="263" r:id="rId20"/>
    <p:sldId id="262" r:id="rId21"/>
    <p:sldId id="279" r:id="rId22"/>
    <p:sldId id="286" r:id="rId23"/>
    <p:sldId id="285" r:id="rId24"/>
    <p:sldId id="284" r:id="rId25"/>
    <p:sldId id="283" r:id="rId26"/>
    <p:sldId id="281" r:id="rId27"/>
    <p:sldId id="280" r:id="rId28"/>
    <p:sldId id="287" r:id="rId29"/>
    <p:sldId id="295" r:id="rId30"/>
    <p:sldId id="294" r:id="rId31"/>
    <p:sldId id="293" r:id="rId32"/>
    <p:sldId id="292" r:id="rId33"/>
    <p:sldId id="291" r:id="rId34"/>
    <p:sldId id="290" r:id="rId35"/>
    <p:sldId id="289" r:id="rId36"/>
    <p:sldId id="288" r:id="rId37"/>
    <p:sldId id="302" r:id="rId38"/>
    <p:sldId id="301" r:id="rId39"/>
    <p:sldId id="300" r:id="rId40"/>
    <p:sldId id="299" r:id="rId41"/>
  </p:sldIdLst>
  <p:sldSz cx="12192000" cy="6858000"/>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4660"/>
  </p:normalViewPr>
  <p:slideViewPr>
    <p:cSldViewPr snapToGrid="0">
      <p:cViewPr varScale="1">
        <p:scale>
          <a:sx n="80" d="100"/>
          <a:sy n="80" d="100"/>
        </p:scale>
        <p:origin x="53" y="2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1D1C3-F82A-49EE-8034-38F470051705}" type="datetimeFigureOut">
              <a:rPr lang="en-US" smtClean="0"/>
              <a:t>10/7/2020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D2236F-0897-4BF2-B8DC-7C7A51E6D4EF}" type="slidenum">
              <a:rPr lang="en-US" smtClean="0"/>
              <a:t>‹#›</a:t>
            </a:fld>
            <a:endParaRPr lang="en-US"/>
          </a:p>
        </p:txBody>
      </p:sp>
    </p:spTree>
    <p:extLst>
      <p:ext uri="{BB962C8B-B14F-4D97-AF65-F5344CB8AC3E}">
        <p14:creationId xmlns:p14="http://schemas.microsoft.com/office/powerpoint/2010/main" val="2307177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a:p>
        </p:txBody>
      </p:sp>
      <p:sp>
        <p:nvSpPr>
          <p:cNvPr id="4" name="Номер слайда 3"/>
          <p:cNvSpPr>
            <a:spLocks noGrp="1"/>
          </p:cNvSpPr>
          <p:nvPr>
            <p:ph type="sldNum" sz="quarter" idx="10"/>
          </p:nvPr>
        </p:nvSpPr>
        <p:spPr/>
        <p:txBody>
          <a:bodyPr/>
          <a:lstStyle/>
          <a:p>
            <a:fld id="{2DEEECAA-3C84-430A-95A1-B4F460996DB5}" type="slidenum">
              <a:rPr lang="ru-RU" smtClean="0"/>
              <a:pPr/>
              <a:t>1</a:t>
            </a:fld>
            <a:endParaRPr lang="ru-RU"/>
          </a:p>
        </p:txBody>
      </p:sp>
    </p:spTree>
    <p:extLst>
      <p:ext uri="{BB962C8B-B14F-4D97-AF65-F5344CB8AC3E}">
        <p14:creationId xmlns:p14="http://schemas.microsoft.com/office/powerpoint/2010/main" val="11091296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10</a:t>
            </a:fld>
            <a:endParaRPr lang="en-US"/>
          </a:p>
        </p:txBody>
      </p:sp>
    </p:spTree>
    <p:extLst>
      <p:ext uri="{BB962C8B-B14F-4D97-AF65-F5344CB8AC3E}">
        <p14:creationId xmlns:p14="http://schemas.microsoft.com/office/powerpoint/2010/main" val="1519819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11</a:t>
            </a:fld>
            <a:endParaRPr lang="en-US"/>
          </a:p>
        </p:txBody>
      </p:sp>
    </p:spTree>
    <p:extLst>
      <p:ext uri="{BB962C8B-B14F-4D97-AF65-F5344CB8AC3E}">
        <p14:creationId xmlns:p14="http://schemas.microsoft.com/office/powerpoint/2010/main" val="2044082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12</a:t>
            </a:fld>
            <a:endParaRPr lang="en-US"/>
          </a:p>
        </p:txBody>
      </p:sp>
    </p:spTree>
    <p:extLst>
      <p:ext uri="{BB962C8B-B14F-4D97-AF65-F5344CB8AC3E}">
        <p14:creationId xmlns:p14="http://schemas.microsoft.com/office/powerpoint/2010/main" val="1483954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13</a:t>
            </a:fld>
            <a:endParaRPr lang="en-US"/>
          </a:p>
        </p:txBody>
      </p:sp>
    </p:spTree>
    <p:extLst>
      <p:ext uri="{BB962C8B-B14F-4D97-AF65-F5344CB8AC3E}">
        <p14:creationId xmlns:p14="http://schemas.microsoft.com/office/powerpoint/2010/main" val="1122213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14</a:t>
            </a:fld>
            <a:endParaRPr lang="en-US"/>
          </a:p>
        </p:txBody>
      </p:sp>
    </p:spTree>
    <p:extLst>
      <p:ext uri="{BB962C8B-B14F-4D97-AF65-F5344CB8AC3E}">
        <p14:creationId xmlns:p14="http://schemas.microsoft.com/office/powerpoint/2010/main" val="4058371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15</a:t>
            </a:fld>
            <a:endParaRPr lang="en-US"/>
          </a:p>
        </p:txBody>
      </p:sp>
    </p:spTree>
    <p:extLst>
      <p:ext uri="{BB962C8B-B14F-4D97-AF65-F5344CB8AC3E}">
        <p14:creationId xmlns:p14="http://schemas.microsoft.com/office/powerpoint/2010/main" val="1039173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16</a:t>
            </a:fld>
            <a:endParaRPr lang="en-US"/>
          </a:p>
        </p:txBody>
      </p:sp>
    </p:spTree>
    <p:extLst>
      <p:ext uri="{BB962C8B-B14F-4D97-AF65-F5344CB8AC3E}">
        <p14:creationId xmlns:p14="http://schemas.microsoft.com/office/powerpoint/2010/main" val="9834748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17</a:t>
            </a:fld>
            <a:endParaRPr lang="en-US"/>
          </a:p>
        </p:txBody>
      </p:sp>
    </p:spTree>
    <p:extLst>
      <p:ext uri="{BB962C8B-B14F-4D97-AF65-F5344CB8AC3E}">
        <p14:creationId xmlns:p14="http://schemas.microsoft.com/office/powerpoint/2010/main" val="15743478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18</a:t>
            </a:fld>
            <a:endParaRPr lang="en-US"/>
          </a:p>
        </p:txBody>
      </p:sp>
    </p:spTree>
    <p:extLst>
      <p:ext uri="{BB962C8B-B14F-4D97-AF65-F5344CB8AC3E}">
        <p14:creationId xmlns:p14="http://schemas.microsoft.com/office/powerpoint/2010/main" val="2159517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19</a:t>
            </a:fld>
            <a:endParaRPr lang="en-US"/>
          </a:p>
        </p:txBody>
      </p:sp>
    </p:spTree>
    <p:extLst>
      <p:ext uri="{BB962C8B-B14F-4D97-AF65-F5344CB8AC3E}">
        <p14:creationId xmlns:p14="http://schemas.microsoft.com/office/powerpoint/2010/main" val="273872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1143000"/>
            <a:ext cx="54864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DEEECAA-3C84-430A-95A1-B4F460996DB5}" type="slidenum">
              <a:rPr lang="ru-RU" smtClean="0"/>
              <a:pPr/>
              <a:t>2</a:t>
            </a:fld>
            <a:endParaRPr lang="ru-RU"/>
          </a:p>
        </p:txBody>
      </p:sp>
    </p:spTree>
    <p:extLst>
      <p:ext uri="{BB962C8B-B14F-4D97-AF65-F5344CB8AC3E}">
        <p14:creationId xmlns:p14="http://schemas.microsoft.com/office/powerpoint/2010/main" val="2953426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20</a:t>
            </a:fld>
            <a:endParaRPr lang="en-US"/>
          </a:p>
        </p:txBody>
      </p:sp>
    </p:spTree>
    <p:extLst>
      <p:ext uri="{BB962C8B-B14F-4D97-AF65-F5344CB8AC3E}">
        <p14:creationId xmlns:p14="http://schemas.microsoft.com/office/powerpoint/2010/main" val="1885630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21</a:t>
            </a:fld>
            <a:endParaRPr lang="en-US"/>
          </a:p>
        </p:txBody>
      </p:sp>
    </p:spTree>
    <p:extLst>
      <p:ext uri="{BB962C8B-B14F-4D97-AF65-F5344CB8AC3E}">
        <p14:creationId xmlns:p14="http://schemas.microsoft.com/office/powerpoint/2010/main" val="37449088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22</a:t>
            </a:fld>
            <a:endParaRPr lang="en-US"/>
          </a:p>
        </p:txBody>
      </p:sp>
    </p:spTree>
    <p:extLst>
      <p:ext uri="{BB962C8B-B14F-4D97-AF65-F5344CB8AC3E}">
        <p14:creationId xmlns:p14="http://schemas.microsoft.com/office/powerpoint/2010/main" val="620288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23</a:t>
            </a:fld>
            <a:endParaRPr lang="en-US"/>
          </a:p>
        </p:txBody>
      </p:sp>
    </p:spTree>
    <p:extLst>
      <p:ext uri="{BB962C8B-B14F-4D97-AF65-F5344CB8AC3E}">
        <p14:creationId xmlns:p14="http://schemas.microsoft.com/office/powerpoint/2010/main" val="36827189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24</a:t>
            </a:fld>
            <a:endParaRPr lang="en-US"/>
          </a:p>
        </p:txBody>
      </p:sp>
    </p:spTree>
    <p:extLst>
      <p:ext uri="{BB962C8B-B14F-4D97-AF65-F5344CB8AC3E}">
        <p14:creationId xmlns:p14="http://schemas.microsoft.com/office/powerpoint/2010/main" val="10177521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25</a:t>
            </a:fld>
            <a:endParaRPr lang="en-US"/>
          </a:p>
        </p:txBody>
      </p:sp>
    </p:spTree>
    <p:extLst>
      <p:ext uri="{BB962C8B-B14F-4D97-AF65-F5344CB8AC3E}">
        <p14:creationId xmlns:p14="http://schemas.microsoft.com/office/powerpoint/2010/main" val="24055790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26</a:t>
            </a:fld>
            <a:endParaRPr lang="en-US"/>
          </a:p>
        </p:txBody>
      </p:sp>
    </p:spTree>
    <p:extLst>
      <p:ext uri="{BB962C8B-B14F-4D97-AF65-F5344CB8AC3E}">
        <p14:creationId xmlns:p14="http://schemas.microsoft.com/office/powerpoint/2010/main" val="1106518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27</a:t>
            </a:fld>
            <a:endParaRPr lang="en-US"/>
          </a:p>
        </p:txBody>
      </p:sp>
    </p:spTree>
    <p:extLst>
      <p:ext uri="{BB962C8B-B14F-4D97-AF65-F5344CB8AC3E}">
        <p14:creationId xmlns:p14="http://schemas.microsoft.com/office/powerpoint/2010/main" val="2155265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28</a:t>
            </a:fld>
            <a:endParaRPr lang="en-US"/>
          </a:p>
        </p:txBody>
      </p:sp>
    </p:spTree>
    <p:extLst>
      <p:ext uri="{BB962C8B-B14F-4D97-AF65-F5344CB8AC3E}">
        <p14:creationId xmlns:p14="http://schemas.microsoft.com/office/powerpoint/2010/main" val="505463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29</a:t>
            </a:fld>
            <a:endParaRPr lang="en-US"/>
          </a:p>
        </p:txBody>
      </p:sp>
    </p:spTree>
    <p:extLst>
      <p:ext uri="{BB962C8B-B14F-4D97-AF65-F5344CB8AC3E}">
        <p14:creationId xmlns:p14="http://schemas.microsoft.com/office/powerpoint/2010/main" val="3047283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a:t>
            </a:fld>
            <a:endParaRPr lang="en-US"/>
          </a:p>
        </p:txBody>
      </p:sp>
    </p:spTree>
    <p:extLst>
      <p:ext uri="{BB962C8B-B14F-4D97-AF65-F5344CB8AC3E}">
        <p14:creationId xmlns:p14="http://schemas.microsoft.com/office/powerpoint/2010/main" val="29925297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30</a:t>
            </a:fld>
            <a:endParaRPr lang="en-US"/>
          </a:p>
        </p:txBody>
      </p:sp>
    </p:spTree>
    <p:extLst>
      <p:ext uri="{BB962C8B-B14F-4D97-AF65-F5344CB8AC3E}">
        <p14:creationId xmlns:p14="http://schemas.microsoft.com/office/powerpoint/2010/main" val="36396529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31</a:t>
            </a:fld>
            <a:endParaRPr lang="en-US"/>
          </a:p>
        </p:txBody>
      </p:sp>
    </p:spTree>
    <p:extLst>
      <p:ext uri="{BB962C8B-B14F-4D97-AF65-F5344CB8AC3E}">
        <p14:creationId xmlns:p14="http://schemas.microsoft.com/office/powerpoint/2010/main" val="2476976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32</a:t>
            </a:fld>
            <a:endParaRPr lang="en-US"/>
          </a:p>
        </p:txBody>
      </p:sp>
    </p:spTree>
    <p:extLst>
      <p:ext uri="{BB962C8B-B14F-4D97-AF65-F5344CB8AC3E}">
        <p14:creationId xmlns:p14="http://schemas.microsoft.com/office/powerpoint/2010/main" val="19945127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33</a:t>
            </a:fld>
            <a:endParaRPr lang="en-US"/>
          </a:p>
        </p:txBody>
      </p:sp>
    </p:spTree>
    <p:extLst>
      <p:ext uri="{BB962C8B-B14F-4D97-AF65-F5344CB8AC3E}">
        <p14:creationId xmlns:p14="http://schemas.microsoft.com/office/powerpoint/2010/main" val="27360943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34</a:t>
            </a:fld>
            <a:endParaRPr lang="en-US"/>
          </a:p>
        </p:txBody>
      </p:sp>
    </p:spTree>
    <p:extLst>
      <p:ext uri="{BB962C8B-B14F-4D97-AF65-F5344CB8AC3E}">
        <p14:creationId xmlns:p14="http://schemas.microsoft.com/office/powerpoint/2010/main" val="41282516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35</a:t>
            </a:fld>
            <a:endParaRPr lang="en-US"/>
          </a:p>
        </p:txBody>
      </p:sp>
    </p:spTree>
    <p:extLst>
      <p:ext uri="{BB962C8B-B14F-4D97-AF65-F5344CB8AC3E}">
        <p14:creationId xmlns:p14="http://schemas.microsoft.com/office/powerpoint/2010/main" val="34299335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36</a:t>
            </a:fld>
            <a:endParaRPr lang="en-US"/>
          </a:p>
        </p:txBody>
      </p:sp>
    </p:spTree>
    <p:extLst>
      <p:ext uri="{BB962C8B-B14F-4D97-AF65-F5344CB8AC3E}">
        <p14:creationId xmlns:p14="http://schemas.microsoft.com/office/powerpoint/2010/main" val="30631487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37</a:t>
            </a:fld>
            <a:endParaRPr lang="en-US"/>
          </a:p>
        </p:txBody>
      </p:sp>
    </p:spTree>
    <p:extLst>
      <p:ext uri="{BB962C8B-B14F-4D97-AF65-F5344CB8AC3E}">
        <p14:creationId xmlns:p14="http://schemas.microsoft.com/office/powerpoint/2010/main" val="4143939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38</a:t>
            </a:fld>
            <a:endParaRPr lang="en-US"/>
          </a:p>
        </p:txBody>
      </p:sp>
    </p:spTree>
    <p:extLst>
      <p:ext uri="{BB962C8B-B14F-4D97-AF65-F5344CB8AC3E}">
        <p14:creationId xmlns:p14="http://schemas.microsoft.com/office/powerpoint/2010/main" val="31930576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39</a:t>
            </a:fld>
            <a:endParaRPr lang="en-US"/>
          </a:p>
        </p:txBody>
      </p:sp>
    </p:spTree>
    <p:extLst>
      <p:ext uri="{BB962C8B-B14F-4D97-AF65-F5344CB8AC3E}">
        <p14:creationId xmlns:p14="http://schemas.microsoft.com/office/powerpoint/2010/main" val="2046771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4</a:t>
            </a:fld>
            <a:endParaRPr lang="en-US"/>
          </a:p>
        </p:txBody>
      </p:sp>
    </p:spTree>
    <p:extLst>
      <p:ext uri="{BB962C8B-B14F-4D97-AF65-F5344CB8AC3E}">
        <p14:creationId xmlns:p14="http://schemas.microsoft.com/office/powerpoint/2010/main" val="9018113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40</a:t>
            </a:fld>
            <a:endParaRPr lang="en-US"/>
          </a:p>
        </p:txBody>
      </p:sp>
    </p:spTree>
    <p:extLst>
      <p:ext uri="{BB962C8B-B14F-4D97-AF65-F5344CB8AC3E}">
        <p14:creationId xmlns:p14="http://schemas.microsoft.com/office/powerpoint/2010/main" val="1830062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5</a:t>
            </a:fld>
            <a:endParaRPr lang="en-US"/>
          </a:p>
        </p:txBody>
      </p:sp>
    </p:spTree>
    <p:extLst>
      <p:ext uri="{BB962C8B-B14F-4D97-AF65-F5344CB8AC3E}">
        <p14:creationId xmlns:p14="http://schemas.microsoft.com/office/powerpoint/2010/main" val="3164000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6</a:t>
            </a:fld>
            <a:endParaRPr lang="en-US"/>
          </a:p>
        </p:txBody>
      </p:sp>
    </p:spTree>
    <p:extLst>
      <p:ext uri="{BB962C8B-B14F-4D97-AF65-F5344CB8AC3E}">
        <p14:creationId xmlns:p14="http://schemas.microsoft.com/office/powerpoint/2010/main" val="2233040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7</a:t>
            </a:fld>
            <a:endParaRPr lang="en-US"/>
          </a:p>
        </p:txBody>
      </p:sp>
    </p:spTree>
    <p:extLst>
      <p:ext uri="{BB962C8B-B14F-4D97-AF65-F5344CB8AC3E}">
        <p14:creationId xmlns:p14="http://schemas.microsoft.com/office/powerpoint/2010/main" val="3056316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8</a:t>
            </a:fld>
            <a:endParaRPr lang="en-US"/>
          </a:p>
        </p:txBody>
      </p:sp>
    </p:spTree>
    <p:extLst>
      <p:ext uri="{BB962C8B-B14F-4D97-AF65-F5344CB8AC3E}">
        <p14:creationId xmlns:p14="http://schemas.microsoft.com/office/powerpoint/2010/main" val="2384911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ED2236F-0897-4BF2-B8DC-7C7A51E6D4EF}" type="slidenum">
              <a:rPr lang="en-US" smtClean="0"/>
              <a:t>9</a:t>
            </a:fld>
            <a:endParaRPr lang="en-US"/>
          </a:p>
        </p:txBody>
      </p:sp>
    </p:spTree>
    <p:extLst>
      <p:ext uri="{BB962C8B-B14F-4D97-AF65-F5344CB8AC3E}">
        <p14:creationId xmlns:p14="http://schemas.microsoft.com/office/powerpoint/2010/main" val="29633085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name="Course Title">
    <p:spTree>
      <p:nvGrpSpPr>
        <p:cNvPr id="1" name=""/>
        <p:cNvGrpSpPr/>
        <p:nvPr/>
      </p:nvGrpSpPr>
      <p:grpSpPr>
        <a:xfrm>
          <a:off x="0" y="0"/>
          <a:ext cx="0" cy="0"/>
          <a:chOff x="0" y="0"/>
          <a:chExt cx="0" cy="0"/>
        </a:xfrm>
      </p:grpSpPr>
      <p:sp>
        <p:nvSpPr>
          <p:cNvPr id="8" name="Picture 1"/>
          <p:cNvSpPr>
            <a:spLocks noGrp="1"/>
          </p:cNvSpPr>
          <p:nvPr>
            <p:ph type="pic" sz="quarter" idx="13" hasCustomPrompt="1"/>
          </p:nvPr>
        </p:nvSpPr>
        <p:spPr>
          <a:xfrm>
            <a:off x="0" y="0"/>
            <a:ext cx="12192000" cy="6858000"/>
          </a:xfrm>
        </p:spPr>
        <p:txBody>
          <a:bodyPr/>
          <a:lstStyle>
            <a:lvl1pPr marL="0" indent="0">
              <a:buNone/>
              <a:defRPr baseline="0"/>
            </a:lvl1pPr>
          </a:lstStyle>
          <a:p>
            <a:r>
              <a:rPr lang="en-US"/>
              <a:t>Click icon to add picture</a:t>
            </a:r>
            <a:endParaRPr lang="ru-RU" dirty="0"/>
          </a:p>
        </p:txBody>
      </p:sp>
      <p:sp>
        <p:nvSpPr>
          <p:cNvPr id="3" name="Subtitle 1"/>
          <p:cNvSpPr>
            <a:spLocks noGrp="1"/>
          </p:cNvSpPr>
          <p:nvPr>
            <p:ph type="subTitle" idx="1" hasCustomPrompt="1"/>
          </p:nvPr>
        </p:nvSpPr>
        <p:spPr>
          <a:xfrm>
            <a:off x="1524000" y="4105275"/>
            <a:ext cx="9144000" cy="1655762"/>
          </a:xfrm>
        </p:spPr>
        <p:txBody>
          <a:bodyPr>
            <a:no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endParaRPr lang="ru-RU" dirty="0"/>
          </a:p>
        </p:txBody>
      </p:sp>
      <p:sp>
        <p:nvSpPr>
          <p:cNvPr id="2" name="Title"/>
          <p:cNvSpPr>
            <a:spLocks noGrp="1"/>
          </p:cNvSpPr>
          <p:nvPr>
            <p:ph type="ctrTitle" hasCustomPrompt="1"/>
          </p:nvPr>
        </p:nvSpPr>
        <p:spPr>
          <a:xfrm>
            <a:off x="1524000" y="1420019"/>
            <a:ext cx="9144000" cy="2387600"/>
          </a:xfrm>
        </p:spPr>
        <p:txBody>
          <a:bodyPr anchor="b">
            <a:noAutofit/>
          </a:bodyPr>
          <a:lstStyle>
            <a:lvl1pPr algn="ctr">
              <a:defRPr sz="4400">
                <a:solidFill>
                  <a:schemeClr val="bg1"/>
                </a:solidFill>
              </a:defRPr>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420587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cSld name="50/50 Picture Top">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0" y="0"/>
            <a:ext cx="12192000" cy="3420533"/>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5" name="Text 1"/>
          <p:cNvSpPr>
            <a:spLocks noGrp="1"/>
          </p:cNvSpPr>
          <p:nvPr>
            <p:ph type="body" sz="half" idx="2" hasCustomPrompt="1"/>
          </p:nvPr>
        </p:nvSpPr>
        <p:spPr>
          <a:xfrm>
            <a:off x="817312" y="5066115"/>
            <a:ext cx="10557375" cy="121185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8" name="Title"/>
          <p:cNvSpPr>
            <a:spLocks noGrp="1"/>
          </p:cNvSpPr>
          <p:nvPr>
            <p:ph type="title" hasCustomPrompt="1"/>
          </p:nvPr>
        </p:nvSpPr>
        <p:spPr>
          <a:xfrm>
            <a:off x="817312" y="3644240"/>
            <a:ext cx="10557375" cy="724035"/>
          </a:xfrm>
        </p:spPr>
        <p:txBody>
          <a:bodyPr anchor="b">
            <a:noAutofit/>
          </a:bodyPr>
          <a:lstStyle>
            <a:lvl1pPr>
              <a:defRPr sz="28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1689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cSld name="50/5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1" y="0"/>
            <a:ext cx="6096001" cy="6857999"/>
          </a:xfrm>
        </p:spPr>
        <p:txBody>
          <a:bodyPr>
            <a:normAutofit/>
          </a:bodyPr>
          <a:lstStyle>
            <a:lvl1pPr marL="0" indent="0">
              <a:buNone/>
              <a:defRPr sz="16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4" name="Text 1"/>
          <p:cNvSpPr>
            <a:spLocks noGrp="1"/>
          </p:cNvSpPr>
          <p:nvPr>
            <p:ph type="body" sz="half" idx="2" hasCustomPrompt="1"/>
          </p:nvPr>
        </p:nvSpPr>
        <p:spPr>
          <a:xfrm>
            <a:off x="6713394" y="1941917"/>
            <a:ext cx="4839070" cy="394279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10" name="Title"/>
          <p:cNvSpPr>
            <a:spLocks noGrp="1"/>
          </p:cNvSpPr>
          <p:nvPr>
            <p:ph type="title" hasCustomPrompt="1"/>
          </p:nvPr>
        </p:nvSpPr>
        <p:spPr>
          <a:xfrm>
            <a:off x="6694960" y="120644"/>
            <a:ext cx="4857503" cy="1136791"/>
          </a:xfrm>
        </p:spPr>
        <p:txBody>
          <a:bodyPr anchor="b">
            <a:noAutofit/>
          </a:bodyPr>
          <a:lstStyle>
            <a:lvl1pPr>
              <a:defRPr sz="28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6257602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40/6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630666" y="1941918"/>
            <a:ext cx="5666812" cy="4021958"/>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4" name="Text 1"/>
          <p:cNvSpPr>
            <a:spLocks noGrp="1"/>
          </p:cNvSpPr>
          <p:nvPr>
            <p:ph type="body" sz="half" idx="2" hasCustomPrompt="1"/>
          </p:nvPr>
        </p:nvSpPr>
        <p:spPr>
          <a:xfrm>
            <a:off x="838200" y="1941918"/>
            <a:ext cx="4191000" cy="4021958"/>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8"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618287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60/4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6807395" y="1941917"/>
            <a:ext cx="4546406" cy="3982340"/>
          </a:xfrm>
        </p:spPr>
        <p:txBody>
          <a:bodyPr>
            <a:normAutofit/>
          </a:bodyPr>
          <a:lstStyle>
            <a:lvl1pPr marL="0" indent="0">
              <a:buNone/>
              <a:defRPr sz="16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ru-RU" dirty="0"/>
          </a:p>
        </p:txBody>
      </p:sp>
      <p:sp>
        <p:nvSpPr>
          <p:cNvPr id="8" name="Text 1"/>
          <p:cNvSpPr>
            <a:spLocks noGrp="1"/>
          </p:cNvSpPr>
          <p:nvPr>
            <p:ph type="body" sz="half" idx="2" hasCustomPrompt="1"/>
          </p:nvPr>
        </p:nvSpPr>
        <p:spPr>
          <a:xfrm>
            <a:off x="838200" y="1941917"/>
            <a:ext cx="5444067" cy="3982339"/>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9"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543667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Problem and Solution">
    <p:spTree>
      <p:nvGrpSpPr>
        <p:cNvPr id="1" name=""/>
        <p:cNvGrpSpPr/>
        <p:nvPr/>
      </p:nvGrpSpPr>
      <p:grpSpPr>
        <a:xfrm>
          <a:off x="0" y="0"/>
          <a:ext cx="0" cy="0"/>
          <a:chOff x="0" y="0"/>
          <a:chExt cx="0" cy="0"/>
        </a:xfrm>
      </p:grpSpPr>
      <p:sp>
        <p:nvSpPr>
          <p:cNvPr id="12" name="Text 1"/>
          <p:cNvSpPr>
            <a:spLocks noGrp="1"/>
          </p:cNvSpPr>
          <p:nvPr>
            <p:ph type="body" sz="half" idx="16" hasCustomPrompt="1"/>
          </p:nvPr>
        </p:nvSpPr>
        <p:spPr>
          <a:xfrm>
            <a:off x="6035465" y="5455552"/>
            <a:ext cx="4991926" cy="941258"/>
          </a:xfrm>
        </p:spPr>
        <p:txBody>
          <a:bodyPr>
            <a:no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add text</a:t>
            </a:r>
            <a:endParaRPr lang="ru-RU" dirty="0"/>
          </a:p>
        </p:txBody>
      </p:sp>
      <p:sp>
        <p:nvSpPr>
          <p:cNvPr id="5" name="Text 2"/>
          <p:cNvSpPr>
            <a:spLocks noGrp="1"/>
          </p:cNvSpPr>
          <p:nvPr>
            <p:ph type="body" sz="quarter" idx="3" hasCustomPrompt="1"/>
          </p:nvPr>
        </p:nvSpPr>
        <p:spPr>
          <a:xfrm>
            <a:off x="6035465" y="4372693"/>
            <a:ext cx="4991926" cy="682191"/>
          </a:xfrm>
        </p:spPr>
        <p:txBody>
          <a:bodyPr anchor="b">
            <a:noAutofit/>
          </a:bodyPr>
          <a:lstStyle>
            <a:lvl1pPr marL="0" indent="0">
              <a:buNone/>
              <a:defRPr sz="1800" b="1">
                <a:latin typeface="+mj-lt"/>
                <a:ea typeface="Open Sans Semibold" panose="020B0706030804020204" pitchFamily="34" charset="0"/>
                <a:cs typeface="Open Sans Semibold" panose="020B07060308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add text</a:t>
            </a:r>
            <a:endParaRPr lang="ru-RU" dirty="0"/>
          </a:p>
        </p:txBody>
      </p:sp>
      <p:sp>
        <p:nvSpPr>
          <p:cNvPr id="11" name="Picture 1"/>
          <p:cNvSpPr>
            <a:spLocks noGrp="1"/>
          </p:cNvSpPr>
          <p:nvPr>
            <p:ph type="pic" sz="quarter" idx="14" hasCustomPrompt="1"/>
          </p:nvPr>
        </p:nvSpPr>
        <p:spPr>
          <a:xfrm>
            <a:off x="6172201" y="1670445"/>
            <a:ext cx="4587659" cy="2702248"/>
          </a:xfrm>
        </p:spPr>
        <p:txBody>
          <a:bodyPr>
            <a:normAutofit/>
          </a:bodyPr>
          <a:lstStyle>
            <a:lvl1pPr marL="0" indent="0">
              <a:buNone/>
              <a:defRPr sz="1600"/>
            </a:lvl1pPr>
          </a:lstStyle>
          <a:p>
            <a:r>
              <a:rPr lang="en-US"/>
              <a:t>Click icon to add picture</a:t>
            </a:r>
            <a:endParaRPr lang="ru-RU" dirty="0"/>
          </a:p>
        </p:txBody>
      </p:sp>
      <p:sp>
        <p:nvSpPr>
          <p:cNvPr id="9" name="Text 3"/>
          <p:cNvSpPr>
            <a:spLocks noGrp="1"/>
          </p:cNvSpPr>
          <p:nvPr>
            <p:ph type="body" sz="half" idx="15" hasCustomPrompt="1"/>
          </p:nvPr>
        </p:nvSpPr>
        <p:spPr>
          <a:xfrm>
            <a:off x="703052" y="5455552"/>
            <a:ext cx="4919825" cy="941258"/>
          </a:xfrm>
        </p:spPr>
        <p:txBody>
          <a:bodyPr>
            <a:no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add text</a:t>
            </a:r>
            <a:endParaRPr lang="ru-RU" dirty="0"/>
          </a:p>
        </p:txBody>
      </p:sp>
      <p:sp>
        <p:nvSpPr>
          <p:cNvPr id="3" name="Text 4"/>
          <p:cNvSpPr>
            <a:spLocks noGrp="1"/>
          </p:cNvSpPr>
          <p:nvPr>
            <p:ph type="body" idx="1" hasCustomPrompt="1"/>
          </p:nvPr>
        </p:nvSpPr>
        <p:spPr>
          <a:xfrm>
            <a:off x="703054" y="4372693"/>
            <a:ext cx="4919824" cy="682191"/>
          </a:xfrm>
        </p:spPr>
        <p:txBody>
          <a:bodyPr anchor="b">
            <a:noAutofit/>
          </a:bodyPr>
          <a:lstStyle>
            <a:lvl1pPr marL="0" indent="0">
              <a:buNone/>
              <a:defRPr sz="1800" b="1">
                <a:latin typeface="+mj-lt"/>
                <a:ea typeface="Open Sans Semibold" panose="020B0706030804020204" pitchFamily="34" charset="0"/>
                <a:cs typeface="Open Sans Semibold" panose="020B07060308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add text</a:t>
            </a:r>
            <a:endParaRPr lang="ru-RU" dirty="0"/>
          </a:p>
        </p:txBody>
      </p:sp>
      <p:sp>
        <p:nvSpPr>
          <p:cNvPr id="10" name="Picture 2"/>
          <p:cNvSpPr>
            <a:spLocks noGrp="1"/>
          </p:cNvSpPr>
          <p:nvPr>
            <p:ph type="pic" sz="quarter" idx="13" hasCustomPrompt="1"/>
          </p:nvPr>
        </p:nvSpPr>
        <p:spPr>
          <a:xfrm>
            <a:off x="838201" y="1660597"/>
            <a:ext cx="4485363" cy="2714559"/>
          </a:xfrm>
        </p:spPr>
        <p:txBody>
          <a:bodyPr>
            <a:normAutofit/>
          </a:bodyPr>
          <a:lstStyle>
            <a:lvl1pPr marL="0" indent="0">
              <a:buNone/>
              <a:defRPr sz="1600"/>
            </a:lvl1pPr>
          </a:lstStyle>
          <a:p>
            <a:r>
              <a:rPr lang="en-US"/>
              <a:t>Click icon to add picture</a:t>
            </a:r>
            <a:endParaRPr lang="ru-RU" dirty="0"/>
          </a:p>
        </p:txBody>
      </p:sp>
      <p:sp>
        <p:nvSpPr>
          <p:cNvPr id="13"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549276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Situations">
    <p:spTree>
      <p:nvGrpSpPr>
        <p:cNvPr id="1" name=""/>
        <p:cNvGrpSpPr/>
        <p:nvPr/>
      </p:nvGrpSpPr>
      <p:grpSpPr>
        <a:xfrm>
          <a:off x="0" y="0"/>
          <a:ext cx="0" cy="0"/>
          <a:chOff x="0" y="0"/>
          <a:chExt cx="0" cy="0"/>
        </a:xfrm>
      </p:grpSpPr>
      <p:sp>
        <p:nvSpPr>
          <p:cNvPr id="22" name="Picture 1"/>
          <p:cNvSpPr>
            <a:spLocks noGrp="1"/>
          </p:cNvSpPr>
          <p:nvPr>
            <p:ph type="pic" sz="quarter" idx="16" hasCustomPrompt="1"/>
          </p:nvPr>
        </p:nvSpPr>
        <p:spPr>
          <a:xfrm>
            <a:off x="6163258" y="4168184"/>
            <a:ext cx="4528646" cy="2345175"/>
          </a:xfr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4" name="Text 1"/>
          <p:cNvSpPr>
            <a:spLocks noGrp="1"/>
          </p:cNvSpPr>
          <p:nvPr>
            <p:ph type="body" sz="quarter" idx="18" hasCustomPrompt="1"/>
          </p:nvPr>
        </p:nvSpPr>
        <p:spPr>
          <a:xfrm>
            <a:off x="6163258" y="6096439"/>
            <a:ext cx="4528646" cy="416920"/>
          </a:xfrm>
          <a:solidFill>
            <a:schemeClr val="accent1">
              <a:lumMod val="75000"/>
              <a:alpha val="89804"/>
            </a:schemeClr>
          </a:solidFill>
        </p:spPr>
        <p:txBody>
          <a:bodyPr anchor="b">
            <a:noAutofit/>
          </a:bodyPr>
          <a:lstStyle>
            <a:lvl1pPr marL="0" indent="0">
              <a:buNone/>
              <a:defRPr sz="1800" b="1">
                <a:solidFill>
                  <a:schemeClr val="bg1"/>
                </a:solidFill>
                <a:latin typeface="+mn-lt"/>
                <a:ea typeface="Open Sans Semibold" panose="020B0706030804020204" pitchFamily="34" charset="0"/>
                <a:cs typeface="Open Sans Semibold" panose="020B07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text</a:t>
            </a:r>
            <a:endParaRPr lang="ru-RU" dirty="0"/>
          </a:p>
        </p:txBody>
      </p:sp>
      <p:sp>
        <p:nvSpPr>
          <p:cNvPr id="13" name="Picture 2"/>
          <p:cNvSpPr>
            <a:spLocks noGrp="1"/>
          </p:cNvSpPr>
          <p:nvPr>
            <p:ph type="pic" sz="quarter" idx="15" hasCustomPrompt="1"/>
          </p:nvPr>
        </p:nvSpPr>
        <p:spPr>
          <a:xfrm>
            <a:off x="1244198" y="4168829"/>
            <a:ext cx="4528646" cy="2345175"/>
          </a:xfr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2"/>
          <p:cNvSpPr>
            <a:spLocks noGrp="1"/>
          </p:cNvSpPr>
          <p:nvPr>
            <p:ph type="body" idx="17" hasCustomPrompt="1"/>
          </p:nvPr>
        </p:nvSpPr>
        <p:spPr>
          <a:xfrm>
            <a:off x="1244198" y="6097318"/>
            <a:ext cx="4528646" cy="416041"/>
          </a:xfrm>
          <a:solidFill>
            <a:schemeClr val="accent1">
              <a:lumMod val="75000"/>
              <a:alpha val="89804"/>
            </a:schemeClr>
          </a:solidFill>
        </p:spPr>
        <p:txBody>
          <a:bodyPr anchor="b">
            <a:noAutofit/>
          </a:bodyPr>
          <a:lstStyle>
            <a:lvl1pPr marL="0" indent="0">
              <a:buNone/>
              <a:defRPr sz="1800" b="1">
                <a:solidFill>
                  <a:schemeClr val="bg1"/>
                </a:solidFill>
                <a:latin typeface="+mn-lt"/>
                <a:ea typeface="Open Sans Semibold" panose="020B0706030804020204" pitchFamily="34" charset="0"/>
                <a:cs typeface="Open Sans Semibold" panose="020B07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text</a:t>
            </a:r>
            <a:endParaRPr lang="ru-RU" dirty="0"/>
          </a:p>
        </p:txBody>
      </p:sp>
      <p:sp>
        <p:nvSpPr>
          <p:cNvPr id="17" name="Picture 3"/>
          <p:cNvSpPr>
            <a:spLocks noGrp="1"/>
          </p:cNvSpPr>
          <p:nvPr>
            <p:ph type="pic" sz="quarter" idx="14" hasCustomPrompt="1"/>
          </p:nvPr>
        </p:nvSpPr>
        <p:spPr>
          <a:xfrm>
            <a:off x="6163258" y="1597828"/>
            <a:ext cx="4528646" cy="2345175"/>
          </a:xfr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0" name="Text 3"/>
          <p:cNvSpPr>
            <a:spLocks noGrp="1"/>
          </p:cNvSpPr>
          <p:nvPr>
            <p:ph type="body" sz="quarter" idx="3" hasCustomPrompt="1"/>
          </p:nvPr>
        </p:nvSpPr>
        <p:spPr>
          <a:xfrm>
            <a:off x="6163258" y="3526083"/>
            <a:ext cx="4528646" cy="416920"/>
          </a:xfrm>
          <a:solidFill>
            <a:schemeClr val="accent1">
              <a:lumMod val="75000"/>
              <a:alpha val="89804"/>
            </a:schemeClr>
          </a:solidFill>
        </p:spPr>
        <p:txBody>
          <a:bodyPr anchor="b">
            <a:noAutofit/>
          </a:bodyPr>
          <a:lstStyle>
            <a:lvl1pPr marL="0" indent="0">
              <a:buNone/>
              <a:defRPr sz="1800" b="1">
                <a:solidFill>
                  <a:schemeClr val="bg1"/>
                </a:solidFill>
                <a:latin typeface="+mn-lt"/>
                <a:ea typeface="Open Sans Semibold" panose="020B0706030804020204" pitchFamily="34" charset="0"/>
                <a:cs typeface="Open Sans Semibold" panose="020B07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text</a:t>
            </a:r>
            <a:endParaRPr lang="ru-RU" dirty="0"/>
          </a:p>
        </p:txBody>
      </p:sp>
      <p:sp>
        <p:nvSpPr>
          <p:cNvPr id="16" name="Picture 4"/>
          <p:cNvSpPr>
            <a:spLocks noGrp="1"/>
          </p:cNvSpPr>
          <p:nvPr>
            <p:ph type="pic" sz="quarter" idx="13" hasCustomPrompt="1"/>
          </p:nvPr>
        </p:nvSpPr>
        <p:spPr>
          <a:xfrm>
            <a:off x="1244198" y="1598473"/>
            <a:ext cx="4528646" cy="2345175"/>
          </a:xfrm>
        </p:spPr>
        <p:txBody>
          <a:bodyPr>
            <a:normAutofit/>
          </a:bodyPr>
          <a:lstStyle>
            <a:lvl1pPr marL="0" indent="0">
              <a:buNone/>
              <a:defRPr sz="1600"/>
            </a:lvl1pPr>
          </a:lstStyle>
          <a:p>
            <a:r>
              <a:rPr lang="en-US"/>
              <a:t>Click icon to add picture</a:t>
            </a:r>
            <a:endParaRPr lang="ru-RU" dirty="0"/>
          </a:p>
        </p:txBody>
      </p:sp>
      <p:sp>
        <p:nvSpPr>
          <p:cNvPr id="19" name="Text 4"/>
          <p:cNvSpPr>
            <a:spLocks noGrp="1"/>
          </p:cNvSpPr>
          <p:nvPr>
            <p:ph type="body" idx="1" hasCustomPrompt="1"/>
          </p:nvPr>
        </p:nvSpPr>
        <p:spPr>
          <a:xfrm>
            <a:off x="1244198" y="3526962"/>
            <a:ext cx="4528646" cy="416041"/>
          </a:xfrm>
          <a:solidFill>
            <a:schemeClr val="accent1">
              <a:lumMod val="75000"/>
              <a:alpha val="89804"/>
            </a:schemeClr>
          </a:solidFill>
        </p:spPr>
        <p:txBody>
          <a:bodyPr anchor="b">
            <a:noAutofit/>
          </a:bodyPr>
          <a:lstStyle>
            <a:lvl1pPr marL="0" indent="0">
              <a:buNone/>
              <a:defRPr sz="1800" b="1">
                <a:solidFill>
                  <a:schemeClr val="bg1"/>
                </a:solidFill>
                <a:latin typeface="+mn-lt"/>
                <a:ea typeface="Open Sans Semibold" panose="020B0706030804020204" pitchFamily="34" charset="0"/>
                <a:cs typeface="Open Sans Semibold" panose="020B07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text</a:t>
            </a:r>
            <a:endParaRPr lang="ru-RU" dirty="0"/>
          </a:p>
        </p:txBody>
      </p:sp>
      <p:sp>
        <p:nvSpPr>
          <p:cNvPr id="14" name="Title"/>
          <p:cNvSpPr>
            <a:spLocks noGrp="1"/>
          </p:cNvSpPr>
          <p:nvPr>
            <p:ph type="title" hasCustomPrompt="1"/>
          </p:nvPr>
        </p:nvSpPr>
        <p:spPr>
          <a:xfrm>
            <a:off x="796426" y="120644"/>
            <a:ext cx="10557375" cy="1136791"/>
          </a:xfrm>
        </p:spPr>
        <p:txBody>
          <a:bodyPr anchor="b">
            <a:norm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042788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Products - Three Columns">
    <p:spTree>
      <p:nvGrpSpPr>
        <p:cNvPr id="1" name=""/>
        <p:cNvGrpSpPr/>
        <p:nvPr/>
      </p:nvGrpSpPr>
      <p:grpSpPr>
        <a:xfrm>
          <a:off x="0" y="0"/>
          <a:ext cx="0" cy="0"/>
          <a:chOff x="0" y="0"/>
          <a:chExt cx="0" cy="0"/>
        </a:xfrm>
      </p:grpSpPr>
      <p:sp>
        <p:nvSpPr>
          <p:cNvPr id="8" name="Text 1"/>
          <p:cNvSpPr>
            <a:spLocks noGrp="1"/>
          </p:cNvSpPr>
          <p:nvPr>
            <p:ph type="body" sz="quarter" idx="18" hasCustomPrompt="1"/>
          </p:nvPr>
        </p:nvSpPr>
        <p:spPr>
          <a:xfrm>
            <a:off x="8101092" y="5453090"/>
            <a:ext cx="3431265" cy="958936"/>
          </a:xfrm>
        </p:spPr>
        <p:txBody>
          <a:bodyPr>
            <a:noAutofit/>
          </a:bodyPr>
          <a:lstStyle>
            <a:lvl1pPr marL="0" indent="0" algn="l">
              <a:buNone/>
              <a:defRPr sz="1600">
                <a:solidFill>
                  <a:schemeClr val="tx1">
                    <a:lumMod val="65000"/>
                    <a:lumOff val="35000"/>
                  </a:schemeClr>
                </a:solidFill>
              </a:defRPr>
            </a:lvl1pPr>
            <a:lvl2pPr marL="342900" indent="0" algn="l">
              <a:buNone/>
              <a:defRPr sz="1200"/>
            </a:lvl2pPr>
            <a:lvl3pPr marL="685800" indent="0" algn="l">
              <a:buNone/>
              <a:defRPr sz="1200"/>
            </a:lvl3pPr>
            <a:lvl4pPr marL="1028700" indent="0" algn="l">
              <a:buNone/>
              <a:defRPr sz="1200"/>
            </a:lvl4pPr>
            <a:lvl5pPr marL="1371600" indent="0" algn="l">
              <a:buNone/>
              <a:defRPr sz="1200"/>
            </a:lvl5pPr>
          </a:lstStyle>
          <a:p>
            <a:pPr lvl="0"/>
            <a:r>
              <a:rPr lang="en-US"/>
              <a:t>Click to add text</a:t>
            </a:r>
            <a:endParaRPr lang="ru-RU" dirty="0"/>
          </a:p>
        </p:txBody>
      </p:sp>
      <p:sp>
        <p:nvSpPr>
          <p:cNvPr id="16" name="Text 2"/>
          <p:cNvSpPr>
            <a:spLocks noGrp="1"/>
          </p:cNvSpPr>
          <p:nvPr>
            <p:ph type="body" idx="21" hasCustomPrompt="1"/>
          </p:nvPr>
        </p:nvSpPr>
        <p:spPr>
          <a:xfrm>
            <a:off x="8091867" y="5087629"/>
            <a:ext cx="3440491" cy="375910"/>
          </a:xfrm>
        </p:spPr>
        <p:txBody>
          <a:bodyPr anchor="b">
            <a:noAutofit/>
          </a:bodyPr>
          <a:lstStyle>
            <a:lvl1pPr marL="0" indent="0">
              <a:buNone/>
              <a:defRPr sz="16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add text</a:t>
            </a:r>
            <a:endParaRPr lang="ru-RU" dirty="0"/>
          </a:p>
        </p:txBody>
      </p:sp>
      <p:sp>
        <p:nvSpPr>
          <p:cNvPr id="12" name="Picture 1"/>
          <p:cNvSpPr>
            <a:spLocks noGrp="1"/>
          </p:cNvSpPr>
          <p:nvPr>
            <p:ph type="pic" sz="quarter" idx="12" hasCustomPrompt="1"/>
          </p:nvPr>
        </p:nvSpPr>
        <p:spPr>
          <a:xfrm>
            <a:off x="8189841" y="2728081"/>
            <a:ext cx="3165548" cy="2148125"/>
          </a:xfr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solidFill>
                  <a:schemeClr val="tx1">
                    <a:lumMod val="75000"/>
                    <a:lumOff val="25000"/>
                  </a:schemeClr>
                </a:solidFill>
              </a:defRPr>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7" name="Text 3"/>
          <p:cNvSpPr>
            <a:spLocks noGrp="1"/>
          </p:cNvSpPr>
          <p:nvPr>
            <p:ph type="body" sz="quarter" idx="17" hasCustomPrompt="1"/>
          </p:nvPr>
        </p:nvSpPr>
        <p:spPr>
          <a:xfrm>
            <a:off x="4457111" y="5453091"/>
            <a:ext cx="3385930" cy="958935"/>
          </a:xfrm>
        </p:spPr>
        <p:txBody>
          <a:bodyPr>
            <a:noAutofit/>
          </a:bodyPr>
          <a:lstStyle>
            <a:lvl1pPr marL="0" indent="0" algn="l">
              <a:buNone/>
              <a:defRPr sz="1600">
                <a:solidFill>
                  <a:schemeClr val="tx1">
                    <a:lumMod val="65000"/>
                    <a:lumOff val="35000"/>
                  </a:schemeClr>
                </a:solidFill>
              </a:defRPr>
            </a:lvl1pPr>
            <a:lvl2pPr marL="342900" indent="0" algn="l">
              <a:buNone/>
              <a:defRPr sz="1200"/>
            </a:lvl2pPr>
            <a:lvl3pPr marL="685800" indent="0" algn="l">
              <a:buNone/>
              <a:defRPr sz="1200"/>
            </a:lvl3pPr>
            <a:lvl4pPr marL="1028700" indent="0" algn="l">
              <a:buNone/>
              <a:defRPr sz="1200"/>
            </a:lvl4pPr>
            <a:lvl5pPr marL="1371600" indent="0" algn="l">
              <a:buNone/>
              <a:defRPr sz="1200"/>
            </a:lvl5pPr>
          </a:lstStyle>
          <a:p>
            <a:pPr lvl="0"/>
            <a:r>
              <a:rPr lang="en-US"/>
              <a:t>Click to add text</a:t>
            </a:r>
            <a:endParaRPr lang="ru-RU" dirty="0"/>
          </a:p>
        </p:txBody>
      </p:sp>
      <p:sp>
        <p:nvSpPr>
          <p:cNvPr id="15" name="Text 4"/>
          <p:cNvSpPr>
            <a:spLocks noGrp="1"/>
          </p:cNvSpPr>
          <p:nvPr>
            <p:ph type="body" idx="20" hasCustomPrompt="1"/>
          </p:nvPr>
        </p:nvSpPr>
        <p:spPr>
          <a:xfrm>
            <a:off x="4451428" y="5087629"/>
            <a:ext cx="3382387" cy="375910"/>
          </a:xfrm>
        </p:spPr>
        <p:txBody>
          <a:bodyPr anchor="b">
            <a:noAutofit/>
          </a:bodyPr>
          <a:lstStyle>
            <a:lvl1pPr marL="0" indent="0">
              <a:buNone/>
              <a:defRPr sz="16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add text</a:t>
            </a:r>
            <a:endParaRPr lang="ru-RU" dirty="0"/>
          </a:p>
        </p:txBody>
      </p:sp>
      <p:sp>
        <p:nvSpPr>
          <p:cNvPr id="11" name="Picture 2"/>
          <p:cNvSpPr>
            <a:spLocks noGrp="1"/>
          </p:cNvSpPr>
          <p:nvPr>
            <p:ph type="pic" sz="quarter" idx="11" hasCustomPrompt="1"/>
          </p:nvPr>
        </p:nvSpPr>
        <p:spPr>
          <a:xfrm>
            <a:off x="4545859" y="2728081"/>
            <a:ext cx="3165548" cy="2148125"/>
          </a:xfr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6" name="Text 5"/>
          <p:cNvSpPr>
            <a:spLocks noGrp="1"/>
          </p:cNvSpPr>
          <p:nvPr>
            <p:ph type="body" sz="quarter" idx="16" hasCustomPrompt="1"/>
          </p:nvPr>
        </p:nvSpPr>
        <p:spPr>
          <a:xfrm>
            <a:off x="738274" y="5453090"/>
            <a:ext cx="3369702" cy="958936"/>
          </a:xfrm>
        </p:spPr>
        <p:txBody>
          <a:bodyPr wrap="square">
            <a:noAutofit/>
          </a:bodyPr>
          <a:lstStyle>
            <a:lvl1pPr marL="0" indent="0" algn="l">
              <a:buNone/>
              <a:defRPr sz="1600">
                <a:solidFill>
                  <a:schemeClr val="tx1">
                    <a:lumMod val="65000"/>
                    <a:lumOff val="35000"/>
                  </a:schemeClr>
                </a:solidFill>
                <a:latin typeface="+mn-lt"/>
              </a:defRPr>
            </a:lvl1pPr>
            <a:lvl2pPr marL="342900" indent="0" algn="l">
              <a:buNone/>
              <a:defRPr sz="1200"/>
            </a:lvl2pPr>
            <a:lvl3pPr marL="685800" indent="0" algn="l">
              <a:buNone/>
              <a:defRPr sz="1200"/>
            </a:lvl3pPr>
            <a:lvl4pPr marL="1028700" indent="0" algn="l">
              <a:buNone/>
              <a:defRPr sz="1200"/>
            </a:lvl4pPr>
            <a:lvl5pPr marL="1371600" indent="0" algn="l">
              <a:buNone/>
              <a:defRPr sz="1200"/>
            </a:lvl5pPr>
          </a:lstStyle>
          <a:p>
            <a:pPr lvl="0"/>
            <a:r>
              <a:rPr lang="en-US"/>
              <a:t>Click to add text</a:t>
            </a:r>
            <a:endParaRPr lang="ru-RU" dirty="0"/>
          </a:p>
        </p:txBody>
      </p:sp>
      <p:sp>
        <p:nvSpPr>
          <p:cNvPr id="14" name="Text 6"/>
          <p:cNvSpPr>
            <a:spLocks noGrp="1"/>
          </p:cNvSpPr>
          <p:nvPr>
            <p:ph type="body" idx="1" hasCustomPrompt="1"/>
          </p:nvPr>
        </p:nvSpPr>
        <p:spPr>
          <a:xfrm>
            <a:off x="741816" y="5087629"/>
            <a:ext cx="3366160" cy="375910"/>
          </a:xfrm>
        </p:spPr>
        <p:txBody>
          <a:bodyPr anchor="b">
            <a:noAutofit/>
          </a:bodyPr>
          <a:lstStyle>
            <a:lvl1pPr marL="0" indent="0">
              <a:buNone/>
              <a:defRPr sz="16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add text</a:t>
            </a:r>
            <a:endParaRPr lang="ru-RU" dirty="0"/>
          </a:p>
        </p:txBody>
      </p:sp>
      <p:sp>
        <p:nvSpPr>
          <p:cNvPr id="3" name="Picture 3"/>
          <p:cNvSpPr>
            <a:spLocks noGrp="1"/>
          </p:cNvSpPr>
          <p:nvPr>
            <p:ph type="pic" sz="quarter" idx="10" hasCustomPrompt="1"/>
          </p:nvPr>
        </p:nvSpPr>
        <p:spPr>
          <a:xfrm>
            <a:off x="839790" y="2728079"/>
            <a:ext cx="3165548" cy="2148125"/>
          </a:xfrm>
        </p:spPr>
        <p:txBody>
          <a:bodyPr>
            <a:normAutofit/>
          </a:bodyPr>
          <a:lstStyle>
            <a:lvl1pPr marL="0" indent="0">
              <a:buNone/>
              <a:defRPr sz="1600"/>
            </a:lvl1pPr>
          </a:lstStyle>
          <a:p>
            <a:r>
              <a:rPr lang="en-US"/>
              <a:t>Click icon to add picture</a:t>
            </a:r>
            <a:endParaRPr lang="ru-RU" dirty="0"/>
          </a:p>
        </p:txBody>
      </p:sp>
      <p:sp>
        <p:nvSpPr>
          <p:cNvPr id="4" name="Text 7"/>
          <p:cNvSpPr>
            <a:spLocks noGrp="1"/>
          </p:cNvSpPr>
          <p:nvPr>
            <p:ph type="body" sz="quarter" idx="23" hasCustomPrompt="1"/>
          </p:nvPr>
        </p:nvSpPr>
        <p:spPr>
          <a:xfrm>
            <a:off x="798846" y="1845930"/>
            <a:ext cx="10556875" cy="681038"/>
          </a:xfrm>
        </p:spPr>
        <p:txBody>
          <a:bodyPr>
            <a:noAutofit/>
          </a:bodyPr>
          <a:lstStyle>
            <a:lvl1pPr marL="0" indent="0">
              <a:buNone/>
              <a:defRPr sz="1600">
                <a:latin typeface="+mn-lt"/>
                <a:cs typeface="Segoe UI" panose="020B0502040204020203" pitchFamily="34" charset="0"/>
              </a:defRPr>
            </a:lvl1pPr>
          </a:lstStyle>
          <a:p>
            <a:pPr lvl="0"/>
            <a:r>
              <a:rPr lang="en-US"/>
              <a:t>Click to add text</a:t>
            </a:r>
            <a:endParaRPr lang="ru-RU" dirty="0"/>
          </a:p>
        </p:txBody>
      </p:sp>
      <p:sp>
        <p:nvSpPr>
          <p:cNvPr id="19"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580159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Products - Tiles">
    <p:spTree>
      <p:nvGrpSpPr>
        <p:cNvPr id="1" name=""/>
        <p:cNvGrpSpPr/>
        <p:nvPr/>
      </p:nvGrpSpPr>
      <p:grpSpPr>
        <a:xfrm>
          <a:off x="0" y="0"/>
          <a:ext cx="0" cy="0"/>
          <a:chOff x="0" y="0"/>
          <a:chExt cx="0" cy="0"/>
        </a:xfrm>
      </p:grpSpPr>
      <p:sp>
        <p:nvSpPr>
          <p:cNvPr id="24" name="Text 1"/>
          <p:cNvSpPr>
            <a:spLocks noGrp="1"/>
          </p:cNvSpPr>
          <p:nvPr>
            <p:ph type="body" sz="quarter" idx="19" hasCustomPrompt="1"/>
          </p:nvPr>
        </p:nvSpPr>
        <p:spPr>
          <a:xfrm>
            <a:off x="8691592" y="4929711"/>
            <a:ext cx="2690419" cy="1334907"/>
          </a:xfrm>
        </p:spPr>
        <p:txBody>
          <a:bodyPr>
            <a:noAutofit/>
          </a:bodyPr>
          <a:lstStyle>
            <a:lvl1pPr marL="0" indent="0" algn="l">
              <a:buNone/>
              <a:defRPr sz="1600"/>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15" name="Text 2"/>
          <p:cNvSpPr>
            <a:spLocks noGrp="1"/>
          </p:cNvSpPr>
          <p:nvPr>
            <p:ph type="body" sz="quarter" idx="23" hasCustomPrompt="1"/>
          </p:nvPr>
        </p:nvSpPr>
        <p:spPr>
          <a:xfrm>
            <a:off x="8691592" y="4126486"/>
            <a:ext cx="2690419" cy="412750"/>
          </a:xfrm>
        </p:spPr>
        <p:txBody>
          <a:bodyPr>
            <a:noAutofit/>
          </a:bodyPr>
          <a:lstStyle>
            <a:lvl1pPr marL="0" indent="0">
              <a:buNone/>
              <a:defRPr sz="1600" b="1">
                <a:latin typeface="+mn-lt"/>
                <a:cs typeface="Segoe UI Semibold" panose="020B0702040204020203" pitchFamily="34" charset="0"/>
              </a:defRPr>
            </a:lvl1pPr>
          </a:lstStyle>
          <a:p>
            <a:pPr lvl="0"/>
            <a:r>
              <a:rPr lang="en-US"/>
              <a:t>Click to add text</a:t>
            </a:r>
            <a:endParaRPr lang="ru-RU" dirty="0"/>
          </a:p>
        </p:txBody>
      </p:sp>
      <p:sp>
        <p:nvSpPr>
          <p:cNvPr id="19" name="Picture 1"/>
          <p:cNvSpPr>
            <a:spLocks noGrp="1"/>
          </p:cNvSpPr>
          <p:nvPr>
            <p:ph type="pic" sz="quarter" idx="15" hasCustomPrompt="1"/>
          </p:nvPr>
        </p:nvSpPr>
        <p:spPr>
          <a:xfrm>
            <a:off x="6420685" y="4242543"/>
            <a:ext cx="2094837" cy="1937798"/>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5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2" name="Text 3"/>
          <p:cNvSpPr>
            <a:spLocks noGrp="1"/>
          </p:cNvSpPr>
          <p:nvPr>
            <p:ph type="body" sz="quarter" idx="17" hasCustomPrompt="1"/>
          </p:nvPr>
        </p:nvSpPr>
        <p:spPr>
          <a:xfrm>
            <a:off x="3260318" y="4929710"/>
            <a:ext cx="2705980" cy="1334906"/>
          </a:xfrm>
        </p:spPr>
        <p:txBody>
          <a:bodyPr>
            <a:noAutofit/>
          </a:bodyPr>
          <a:lstStyle>
            <a:lvl1pPr marL="0" indent="0" algn="l">
              <a:buNone/>
              <a:defRPr sz="1600"/>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14" name="Text 4"/>
          <p:cNvSpPr>
            <a:spLocks noGrp="1"/>
          </p:cNvSpPr>
          <p:nvPr>
            <p:ph type="body" sz="quarter" idx="22" hasCustomPrompt="1"/>
          </p:nvPr>
        </p:nvSpPr>
        <p:spPr>
          <a:xfrm>
            <a:off x="3259667" y="4159250"/>
            <a:ext cx="2707677" cy="412750"/>
          </a:xfrm>
        </p:spPr>
        <p:txBody>
          <a:bodyPr>
            <a:noAutofit/>
          </a:bodyPr>
          <a:lstStyle>
            <a:lvl1pPr marL="0" indent="0">
              <a:buNone/>
              <a:defRPr sz="1600" b="1">
                <a:latin typeface="+mn-lt"/>
                <a:cs typeface="Segoe UI Semibold" panose="020B0702040204020203" pitchFamily="34" charset="0"/>
              </a:defRPr>
            </a:lvl1pPr>
          </a:lstStyle>
          <a:p>
            <a:pPr lvl="0"/>
            <a:r>
              <a:rPr lang="en-US"/>
              <a:t>Click to add text</a:t>
            </a:r>
            <a:endParaRPr lang="ru-RU" dirty="0"/>
          </a:p>
        </p:txBody>
      </p:sp>
      <p:sp>
        <p:nvSpPr>
          <p:cNvPr id="17" name="Picture 2"/>
          <p:cNvSpPr>
            <a:spLocks noGrp="1"/>
          </p:cNvSpPr>
          <p:nvPr>
            <p:ph type="pic" sz="quarter" idx="11" hasCustomPrompt="1"/>
          </p:nvPr>
        </p:nvSpPr>
        <p:spPr>
          <a:xfrm>
            <a:off x="989409" y="4242543"/>
            <a:ext cx="2094837" cy="1937798"/>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5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5"/>
          <p:cNvSpPr>
            <a:spLocks noGrp="1"/>
          </p:cNvSpPr>
          <p:nvPr>
            <p:ph type="body" sz="quarter" idx="18" hasCustomPrompt="1"/>
          </p:nvPr>
        </p:nvSpPr>
        <p:spPr>
          <a:xfrm>
            <a:off x="8691592" y="2494622"/>
            <a:ext cx="2690419" cy="1285246"/>
          </a:xfrm>
        </p:spPr>
        <p:txBody>
          <a:bodyPr>
            <a:noAutofit/>
          </a:bodyPr>
          <a:lstStyle>
            <a:lvl1pPr marL="0" indent="0" algn="l">
              <a:buNone/>
              <a:defRPr sz="1600"/>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13" name="Text 6"/>
          <p:cNvSpPr>
            <a:spLocks noGrp="1"/>
          </p:cNvSpPr>
          <p:nvPr>
            <p:ph type="body" sz="quarter" idx="21" hasCustomPrompt="1"/>
          </p:nvPr>
        </p:nvSpPr>
        <p:spPr>
          <a:xfrm>
            <a:off x="8691592" y="1704706"/>
            <a:ext cx="2690419" cy="412750"/>
          </a:xfrm>
        </p:spPr>
        <p:txBody>
          <a:bodyPr>
            <a:noAutofit/>
          </a:bodyPr>
          <a:lstStyle>
            <a:lvl1pPr marL="0" indent="0">
              <a:buNone/>
              <a:defRPr sz="1600" b="1">
                <a:latin typeface="+mn-lt"/>
                <a:cs typeface="Segoe UI Semibold" panose="020B0702040204020203" pitchFamily="34" charset="0"/>
              </a:defRPr>
            </a:lvl1pPr>
          </a:lstStyle>
          <a:p>
            <a:pPr lvl="0"/>
            <a:r>
              <a:rPr lang="en-US"/>
              <a:t>Click to add text</a:t>
            </a:r>
            <a:endParaRPr lang="ru-RU" dirty="0"/>
          </a:p>
        </p:txBody>
      </p:sp>
      <p:sp>
        <p:nvSpPr>
          <p:cNvPr id="18" name="Picture 3"/>
          <p:cNvSpPr>
            <a:spLocks noGrp="1"/>
          </p:cNvSpPr>
          <p:nvPr>
            <p:ph type="pic" sz="quarter" idx="12" hasCustomPrompt="1"/>
          </p:nvPr>
        </p:nvSpPr>
        <p:spPr>
          <a:xfrm>
            <a:off x="6420687" y="1854404"/>
            <a:ext cx="2094837" cy="1897613"/>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5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21" name="Text 7"/>
          <p:cNvSpPr>
            <a:spLocks noGrp="1"/>
          </p:cNvSpPr>
          <p:nvPr>
            <p:ph type="body" sz="quarter" idx="16" hasCustomPrompt="1"/>
          </p:nvPr>
        </p:nvSpPr>
        <p:spPr>
          <a:xfrm>
            <a:off x="3260318" y="2494623"/>
            <a:ext cx="2705980" cy="1285244"/>
          </a:xfrm>
        </p:spPr>
        <p:txBody>
          <a:bodyPr>
            <a:noAutofit/>
          </a:bodyPr>
          <a:lstStyle>
            <a:lvl1pPr marL="0" indent="0" algn="l">
              <a:buNone/>
              <a:defRPr sz="1600"/>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3" name="Text 8"/>
          <p:cNvSpPr>
            <a:spLocks noGrp="1"/>
          </p:cNvSpPr>
          <p:nvPr>
            <p:ph type="body" sz="quarter" idx="20" hasCustomPrompt="1"/>
          </p:nvPr>
        </p:nvSpPr>
        <p:spPr>
          <a:xfrm>
            <a:off x="3259667" y="1727742"/>
            <a:ext cx="2707677" cy="412750"/>
          </a:xfrm>
        </p:spPr>
        <p:txBody>
          <a:bodyPr>
            <a:noAutofit/>
          </a:bodyPr>
          <a:lstStyle>
            <a:lvl1pPr marL="0" indent="0">
              <a:buNone/>
              <a:defRPr sz="1600" b="1">
                <a:latin typeface="+mn-lt"/>
                <a:cs typeface="Segoe UI Semibold" panose="020B0702040204020203" pitchFamily="34" charset="0"/>
              </a:defRPr>
            </a:lvl1pPr>
          </a:lstStyle>
          <a:p>
            <a:pPr lvl="0"/>
            <a:r>
              <a:rPr lang="en-US"/>
              <a:t>Click to add text</a:t>
            </a:r>
            <a:endParaRPr lang="ru-RU" dirty="0"/>
          </a:p>
        </p:txBody>
      </p:sp>
      <p:sp>
        <p:nvSpPr>
          <p:cNvPr id="16" name="Picture 4"/>
          <p:cNvSpPr>
            <a:spLocks noGrp="1"/>
          </p:cNvSpPr>
          <p:nvPr>
            <p:ph type="pic" sz="quarter" idx="10" hasCustomPrompt="1"/>
          </p:nvPr>
        </p:nvSpPr>
        <p:spPr>
          <a:xfrm>
            <a:off x="989411" y="1854403"/>
            <a:ext cx="2094837" cy="1897613"/>
          </a:xfrm>
          <a:prstGeom prst="rect">
            <a:avLst/>
          </a:prstGeom>
        </p:spPr>
        <p:txBody>
          <a:bodyPr>
            <a:normAutofit/>
          </a:bodyPr>
          <a:lstStyle>
            <a:lvl1pPr marL="0" indent="0">
              <a:buNone/>
              <a:defRPr sz="1500"/>
            </a:lvl1pPr>
          </a:lstStyle>
          <a:p>
            <a:r>
              <a:rPr lang="en-US"/>
              <a:t>Click icon to add picture</a:t>
            </a:r>
            <a:endParaRPr lang="ru-RU" dirty="0"/>
          </a:p>
        </p:txBody>
      </p:sp>
      <p:sp>
        <p:nvSpPr>
          <p:cNvPr id="26" name="Title"/>
          <p:cNvSpPr>
            <a:spLocks noGrp="1"/>
          </p:cNvSpPr>
          <p:nvPr>
            <p:ph type="title" hasCustomPrompt="1"/>
          </p:nvPr>
        </p:nvSpPr>
        <p:spPr>
          <a:xfrm>
            <a:off x="796426" y="120644"/>
            <a:ext cx="10557375" cy="1136791"/>
          </a:xfrm>
        </p:spPr>
        <p:txBody>
          <a:bodyPr anchor="b">
            <a:norm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4590981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cSld name="Video">
    <p:spTree>
      <p:nvGrpSpPr>
        <p:cNvPr id="1" name=""/>
        <p:cNvGrpSpPr/>
        <p:nvPr/>
      </p:nvGrpSpPr>
      <p:grpSpPr>
        <a:xfrm>
          <a:off x="0" y="0"/>
          <a:ext cx="0" cy="0"/>
          <a:chOff x="0" y="0"/>
          <a:chExt cx="0" cy="0"/>
        </a:xfrm>
      </p:grpSpPr>
      <p:sp>
        <p:nvSpPr>
          <p:cNvPr id="3" name="Video 1"/>
          <p:cNvSpPr>
            <a:spLocks noGrp="1"/>
          </p:cNvSpPr>
          <p:nvPr>
            <p:ph type="media" sz="quarter" idx="20" hasCustomPrompt="1"/>
          </p:nvPr>
        </p:nvSpPr>
        <p:spPr>
          <a:xfrm>
            <a:off x="4298006" y="2045266"/>
            <a:ext cx="7089342" cy="4066898"/>
          </a:xfrm>
        </p:spPr>
        <p:txBody>
          <a:bodyPr/>
          <a:lstStyle>
            <a:lvl1pPr>
              <a:defRPr/>
            </a:lvl1pPr>
          </a:lstStyle>
          <a:p>
            <a:r>
              <a:rPr lang="en-US"/>
              <a:t>Click icon to add video</a:t>
            </a:r>
            <a:endParaRPr lang="ru-RU" dirty="0"/>
          </a:p>
        </p:txBody>
      </p:sp>
      <p:sp>
        <p:nvSpPr>
          <p:cNvPr id="4" name="Text 1"/>
          <p:cNvSpPr>
            <a:spLocks noGrp="1"/>
          </p:cNvSpPr>
          <p:nvPr>
            <p:ph type="body" sz="quarter" idx="19" hasCustomPrompt="1"/>
          </p:nvPr>
        </p:nvSpPr>
        <p:spPr>
          <a:xfrm>
            <a:off x="832638" y="1932060"/>
            <a:ext cx="3077589" cy="3626769"/>
          </a:xfrm>
        </p:spPr>
        <p:txBody>
          <a:bodyPr>
            <a:noAutofit/>
          </a:bodyPr>
          <a:lstStyle>
            <a:lvl1pPr marL="0" indent="0">
              <a:buNone/>
              <a:defRPr sz="1600">
                <a:solidFill>
                  <a:schemeClr val="tx1">
                    <a:lumMod val="65000"/>
                    <a:lumOff val="35000"/>
                  </a:schemeClr>
                </a:solidFill>
              </a:defRPr>
            </a:lvl1pPr>
          </a:lstStyle>
          <a:p>
            <a:pPr lvl="0"/>
            <a:r>
              <a:rPr lang="en-US"/>
              <a:t>Click to add text</a:t>
            </a:r>
            <a:endParaRPr lang="ru-RU" dirty="0"/>
          </a:p>
        </p:txBody>
      </p:sp>
      <p:sp>
        <p:nvSpPr>
          <p:cNvPr id="6" name="Title"/>
          <p:cNvSpPr>
            <a:spLocks noGrp="1"/>
          </p:cNvSpPr>
          <p:nvPr>
            <p:ph type="title" hasCustomPrompt="1"/>
          </p:nvPr>
        </p:nvSpPr>
        <p:spPr>
          <a:xfrm>
            <a:off x="796427" y="120646"/>
            <a:ext cx="10557375" cy="1136791"/>
          </a:xfrm>
        </p:spPr>
        <p:txBody>
          <a:bodyPr anchor="b">
            <a:noAutofit/>
          </a:bodyPr>
          <a:lstStyle>
            <a:lvl1pPr>
              <a:defRPr sz="3200">
                <a:latin typeface="+mj-lt"/>
              </a:defRPr>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6590695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cSld name="Major Point">
    <p:spTree>
      <p:nvGrpSpPr>
        <p:cNvPr id="1" name=""/>
        <p:cNvGrpSpPr/>
        <p:nvPr/>
      </p:nvGrpSpPr>
      <p:grpSpPr>
        <a:xfrm>
          <a:off x="0" y="0"/>
          <a:ext cx="0" cy="0"/>
          <a:chOff x="0" y="0"/>
          <a:chExt cx="0" cy="0"/>
        </a:xfrm>
      </p:grpSpPr>
      <p:sp>
        <p:nvSpPr>
          <p:cNvPr id="3" name="Picture 1"/>
          <p:cNvSpPr>
            <a:spLocks noGrp="1"/>
          </p:cNvSpPr>
          <p:nvPr>
            <p:ph type="pic" sz="quarter" idx="10" hasCustomPrompt="1"/>
          </p:nvPr>
        </p:nvSpPr>
        <p:spPr>
          <a:xfrm>
            <a:off x="0" y="0"/>
            <a:ext cx="12192000" cy="6858000"/>
          </a:xfrm>
        </p:spPr>
        <p:txBody>
          <a:bodyPr/>
          <a:lstStyle>
            <a:lvl1pPr>
              <a:defRPr/>
            </a:lvl1pPr>
          </a:lstStyle>
          <a:p>
            <a:r>
              <a:rPr lang="en-US"/>
              <a:t>Click icon to add picture</a:t>
            </a:r>
            <a:endParaRPr lang="en-US" dirty="0"/>
          </a:p>
        </p:txBody>
      </p:sp>
      <p:sp>
        <p:nvSpPr>
          <p:cNvPr id="5" name="Text 1"/>
          <p:cNvSpPr>
            <a:spLocks noGrp="1"/>
          </p:cNvSpPr>
          <p:nvPr>
            <p:ph type="body" sz="quarter" idx="11" hasCustomPrompt="1"/>
          </p:nvPr>
        </p:nvSpPr>
        <p:spPr>
          <a:xfrm>
            <a:off x="7425268" y="3624649"/>
            <a:ext cx="3323825" cy="2398646"/>
          </a:xfrm>
        </p:spPr>
        <p:txBody>
          <a:bodyPr/>
          <a:lstStyle>
            <a:lvl1pPr>
              <a:defRPr>
                <a:solidFill>
                  <a:schemeClr val="bg1"/>
                </a:solidFill>
              </a:defRPr>
            </a:lvl1pPr>
          </a:lstStyle>
          <a:p>
            <a:pPr lvl="0"/>
            <a:r>
              <a:rPr lang="en-US"/>
              <a:t>Click to add text</a:t>
            </a:r>
            <a:endParaRPr lang="ru-RU" dirty="0"/>
          </a:p>
        </p:txBody>
      </p:sp>
      <p:sp>
        <p:nvSpPr>
          <p:cNvPr id="7" name="Text 2"/>
          <p:cNvSpPr>
            <a:spLocks noGrp="1"/>
          </p:cNvSpPr>
          <p:nvPr>
            <p:ph type="body" sz="quarter" idx="20" hasCustomPrompt="1"/>
          </p:nvPr>
        </p:nvSpPr>
        <p:spPr>
          <a:xfrm>
            <a:off x="7823497" y="3065462"/>
            <a:ext cx="2925596" cy="363538"/>
          </a:xfrm>
        </p:spPr>
        <p:txBody>
          <a:bodyPr>
            <a:noAutofit/>
          </a:bodyPr>
          <a:lstStyle>
            <a:lvl1pPr algn="l">
              <a:defRPr sz="1600" b="1" baseline="0">
                <a:solidFill>
                  <a:schemeClr val="bg1"/>
                </a:solidFill>
              </a:defRPr>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3235767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Module Title">
    <p:spTree>
      <p:nvGrpSpPr>
        <p:cNvPr id="1" name=""/>
        <p:cNvGrpSpPr/>
        <p:nvPr/>
      </p:nvGrpSpPr>
      <p:grpSpPr>
        <a:xfrm>
          <a:off x="0" y="0"/>
          <a:ext cx="0" cy="0"/>
          <a:chOff x="0" y="0"/>
          <a:chExt cx="0" cy="0"/>
        </a:xfrm>
      </p:grpSpPr>
      <p:sp>
        <p:nvSpPr>
          <p:cNvPr id="5" name="Picture 1"/>
          <p:cNvSpPr>
            <a:spLocks noGrp="1"/>
          </p:cNvSpPr>
          <p:nvPr>
            <p:ph type="pic" sz="quarter" idx="13" hasCustomPrompt="1"/>
          </p:nvPr>
        </p:nvSpPr>
        <p:spPr>
          <a:xfrm>
            <a:off x="0" y="0"/>
            <a:ext cx="12192000" cy="6858000"/>
          </a:xfrm>
        </p:spPr>
        <p:txBody>
          <a:bodyPr/>
          <a:lstStyle>
            <a:lvl1pPr marL="0" indent="0">
              <a:buNone/>
              <a:defRPr baseline="0"/>
            </a:lvl1pPr>
          </a:lstStyle>
          <a:p>
            <a:r>
              <a:rPr lang="en-US"/>
              <a:t>Click icon to add picture</a:t>
            </a:r>
            <a:endParaRPr lang="ru-RU" dirty="0"/>
          </a:p>
        </p:txBody>
      </p:sp>
      <p:sp>
        <p:nvSpPr>
          <p:cNvPr id="13" name="Subtitle 1"/>
          <p:cNvSpPr>
            <a:spLocks noGrp="1"/>
          </p:cNvSpPr>
          <p:nvPr>
            <p:ph type="subTitle" idx="1" hasCustomPrompt="1"/>
          </p:nvPr>
        </p:nvSpPr>
        <p:spPr>
          <a:xfrm>
            <a:off x="1361831" y="4458778"/>
            <a:ext cx="6804212" cy="1655762"/>
          </a:xfrm>
        </p:spPr>
        <p:txBody>
          <a:bodyPr>
            <a:no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endParaRPr lang="ru-RU" dirty="0"/>
          </a:p>
        </p:txBody>
      </p:sp>
      <p:sp>
        <p:nvSpPr>
          <p:cNvPr id="12" name="Title"/>
          <p:cNvSpPr>
            <a:spLocks noGrp="1"/>
          </p:cNvSpPr>
          <p:nvPr>
            <p:ph type="ctrTitle" hasCustomPrompt="1"/>
          </p:nvPr>
        </p:nvSpPr>
        <p:spPr>
          <a:xfrm>
            <a:off x="1330218" y="2574277"/>
            <a:ext cx="9540982" cy="1374892"/>
          </a:xfrm>
        </p:spPr>
        <p:txBody>
          <a:bodyPr anchor="t">
            <a:noAutofit/>
          </a:bodyPr>
          <a:lstStyle>
            <a:lvl1pPr algn="l">
              <a:defRPr sz="4000">
                <a:solidFill>
                  <a:schemeClr val="bg1"/>
                </a:solidFill>
              </a:defRPr>
            </a:lvl1pPr>
          </a:lstStyle>
          <a:p>
            <a:r>
              <a:rPr lang="en-US"/>
              <a:t>Click to add title</a:t>
            </a:r>
            <a:endParaRPr lang="ru-RU" dirty="0"/>
          </a:p>
        </p:txBody>
      </p:sp>
      <p:sp>
        <p:nvSpPr>
          <p:cNvPr id="3" name="Text 1"/>
          <p:cNvSpPr>
            <a:spLocks noGrp="1"/>
          </p:cNvSpPr>
          <p:nvPr>
            <p:ph type="body" sz="quarter" idx="10" hasCustomPrompt="1"/>
          </p:nvPr>
        </p:nvSpPr>
        <p:spPr>
          <a:xfrm>
            <a:off x="1330324" y="1201738"/>
            <a:ext cx="4814443" cy="585787"/>
          </a:xfrm>
        </p:spPr>
        <p:txBody>
          <a:bodyPr>
            <a:noAutofit/>
          </a:bodyPr>
          <a:lstStyle>
            <a:lvl1pPr marL="0" indent="0">
              <a:buNone/>
              <a:defRPr sz="2800" b="0">
                <a:solidFill>
                  <a:schemeClr val="bg1"/>
                </a:solidFill>
                <a:latin typeface="+mn-lt"/>
                <a:cs typeface="Segoe UI Semibold" panose="020B0702040204020203" pitchFamily="34" charset="0"/>
              </a:defRPr>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2754527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cSld name="Products - Four Columns">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9318477" y="5352577"/>
            <a:ext cx="2094837" cy="412421"/>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14" name="Picture 1"/>
          <p:cNvSpPr>
            <a:spLocks noGrp="1"/>
          </p:cNvSpPr>
          <p:nvPr>
            <p:ph type="pic" sz="quarter" idx="15" hasCustomPrompt="1"/>
          </p:nvPr>
        </p:nvSpPr>
        <p:spPr>
          <a:xfrm>
            <a:off x="9318478" y="3092985"/>
            <a:ext cx="2094837" cy="2094837"/>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6527060" y="5352578"/>
            <a:ext cx="2094837" cy="412421"/>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7" name="Picture 2"/>
          <p:cNvSpPr>
            <a:spLocks noGrp="1"/>
          </p:cNvSpPr>
          <p:nvPr>
            <p:ph type="pic" sz="quarter" idx="12" hasCustomPrompt="1"/>
          </p:nvPr>
        </p:nvSpPr>
        <p:spPr>
          <a:xfrm>
            <a:off x="6527061" y="3085236"/>
            <a:ext cx="2094837" cy="2094837"/>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3735645" y="5352579"/>
            <a:ext cx="2094724" cy="412421"/>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6" name="Picture 3"/>
          <p:cNvSpPr>
            <a:spLocks noGrp="1"/>
          </p:cNvSpPr>
          <p:nvPr>
            <p:ph type="pic" sz="quarter" idx="11" hasCustomPrompt="1"/>
          </p:nvPr>
        </p:nvSpPr>
        <p:spPr>
          <a:xfrm>
            <a:off x="3735645" y="3085236"/>
            <a:ext cx="2094837" cy="2094837"/>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944229" y="5352579"/>
            <a:ext cx="2094246" cy="412421"/>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3" name="Picture 4"/>
          <p:cNvSpPr>
            <a:spLocks noGrp="1"/>
          </p:cNvSpPr>
          <p:nvPr>
            <p:ph type="pic" sz="quarter" idx="10" hasCustomPrompt="1"/>
          </p:nvPr>
        </p:nvSpPr>
        <p:spPr>
          <a:xfrm>
            <a:off x="944229" y="3085236"/>
            <a:ext cx="2094837" cy="2094837"/>
          </a:xfrm>
          <a:prstGeom prst="rect">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5"/>
          <p:cNvSpPr>
            <a:spLocks noGrp="1"/>
          </p:cNvSpPr>
          <p:nvPr>
            <p:ph type="body" sz="quarter" idx="23" hasCustomPrompt="1"/>
          </p:nvPr>
        </p:nvSpPr>
        <p:spPr>
          <a:xfrm>
            <a:off x="798846" y="1845929"/>
            <a:ext cx="10556875" cy="815383"/>
          </a:xfrm>
        </p:spPr>
        <p:txBody>
          <a:bodyPr>
            <a:noAutofit/>
          </a:bodyPr>
          <a:lstStyle>
            <a:lvl1pPr marL="0" indent="0">
              <a:buNone/>
              <a:defRPr sz="16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0054596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cSld name="Team">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9318477" y="5173378"/>
            <a:ext cx="2094837" cy="1077110"/>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14" name="Picture 1"/>
          <p:cNvSpPr>
            <a:spLocks noGrp="1"/>
          </p:cNvSpPr>
          <p:nvPr>
            <p:ph type="pic" sz="quarter" idx="15" hasCustomPrompt="1"/>
          </p:nvPr>
        </p:nvSpPr>
        <p:spPr>
          <a:xfrm>
            <a:off x="9318478" y="2913786"/>
            <a:ext cx="2094837" cy="2094837"/>
          </a:xfrm>
          <a:prstGeom prst="ellipse">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6527060" y="5173379"/>
            <a:ext cx="2094837" cy="1077110"/>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7" name="Picture 2"/>
          <p:cNvSpPr>
            <a:spLocks noGrp="1"/>
          </p:cNvSpPr>
          <p:nvPr>
            <p:ph type="pic" sz="quarter" idx="12" hasCustomPrompt="1"/>
          </p:nvPr>
        </p:nvSpPr>
        <p:spPr>
          <a:xfrm>
            <a:off x="6527061" y="2906037"/>
            <a:ext cx="2094837" cy="2094837"/>
          </a:xfrm>
          <a:prstGeom prst="ellipse">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3735645" y="5173380"/>
            <a:ext cx="2094724" cy="1077110"/>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6" name="Picture 3"/>
          <p:cNvSpPr>
            <a:spLocks noGrp="1"/>
          </p:cNvSpPr>
          <p:nvPr>
            <p:ph type="pic" sz="quarter" idx="11" hasCustomPrompt="1"/>
          </p:nvPr>
        </p:nvSpPr>
        <p:spPr>
          <a:xfrm>
            <a:off x="3735645" y="2906037"/>
            <a:ext cx="2094837" cy="2094837"/>
          </a:xfrm>
          <a:prstGeom prst="ellipse">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944229" y="5173380"/>
            <a:ext cx="2094246" cy="1077110"/>
          </a:xfrm>
        </p:spPr>
        <p:txBody>
          <a:bodyPr>
            <a:noAutofit/>
          </a:bodyPr>
          <a:lstStyle>
            <a:lvl1pPr marL="0" indent="0" algn="ctr">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3" name="Picture 4"/>
          <p:cNvSpPr>
            <a:spLocks noGrp="1"/>
          </p:cNvSpPr>
          <p:nvPr>
            <p:ph type="pic" sz="quarter" idx="10" hasCustomPrompt="1"/>
          </p:nvPr>
        </p:nvSpPr>
        <p:spPr>
          <a:xfrm>
            <a:off x="944229" y="2906037"/>
            <a:ext cx="2094837" cy="2094837"/>
          </a:xfrm>
          <a:prstGeom prst="ellipse">
            <a:avLst/>
          </a:prstGeom>
        </p:spPr>
        <p:txBody>
          <a:bodyPr>
            <a:normAutofit/>
          </a:bodyPr>
          <a:lstStyle>
            <a:lvl1pPr marL="0" indent="0">
              <a:buNone/>
              <a:defRPr sz="1600" baseline="0"/>
            </a:lvl1pPr>
          </a:lstStyle>
          <a:p>
            <a:r>
              <a:rPr lang="en-US"/>
              <a:t>Click icon to add picture</a:t>
            </a:r>
            <a:endParaRPr lang="ru-RU" dirty="0"/>
          </a:p>
        </p:txBody>
      </p:sp>
      <p:sp>
        <p:nvSpPr>
          <p:cNvPr id="15" name="Text 5"/>
          <p:cNvSpPr>
            <a:spLocks noGrp="1"/>
          </p:cNvSpPr>
          <p:nvPr>
            <p:ph type="body" sz="quarter" idx="23" hasCustomPrompt="1"/>
          </p:nvPr>
        </p:nvSpPr>
        <p:spPr>
          <a:xfrm>
            <a:off x="798846" y="1845929"/>
            <a:ext cx="10556875" cy="887601"/>
          </a:xfrm>
        </p:spPr>
        <p:txBody>
          <a:bodyPr>
            <a:noAutofit/>
          </a:bodyPr>
          <a:lstStyle>
            <a:lvl1pPr marL="0" indent="0">
              <a:buNone/>
              <a:defRPr sz="16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497371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name="Process">
    <p:spTree>
      <p:nvGrpSpPr>
        <p:cNvPr id="1" name=""/>
        <p:cNvGrpSpPr/>
        <p:nvPr/>
      </p:nvGrpSpPr>
      <p:grpSpPr>
        <a:xfrm>
          <a:off x="0" y="0"/>
          <a:ext cx="0" cy="0"/>
          <a:chOff x="0" y="0"/>
          <a:chExt cx="0" cy="0"/>
        </a:xfrm>
      </p:grpSpPr>
      <p:sp>
        <p:nvSpPr>
          <p:cNvPr id="16" name="Text 1"/>
          <p:cNvSpPr>
            <a:spLocks noGrp="1"/>
          </p:cNvSpPr>
          <p:nvPr>
            <p:ph type="body" sz="quarter" idx="20" hasCustomPrompt="1"/>
          </p:nvPr>
        </p:nvSpPr>
        <p:spPr>
          <a:xfrm>
            <a:off x="9557155" y="4837858"/>
            <a:ext cx="1440000" cy="1077110"/>
          </a:xfrm>
        </p:spPr>
        <p:txBody>
          <a:bodyPr>
            <a:noAutofit/>
          </a:bodyPr>
          <a:lstStyle>
            <a:lvl1pPr marL="0" indent="0" algn="l">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10" name="Picture 1"/>
          <p:cNvSpPr>
            <a:spLocks noGrp="1"/>
          </p:cNvSpPr>
          <p:nvPr>
            <p:ph type="pic" sz="quarter" idx="14" hasCustomPrompt="1"/>
          </p:nvPr>
        </p:nvSpPr>
        <p:spPr>
          <a:xfrm>
            <a:off x="9628875" y="3142238"/>
            <a:ext cx="1440000" cy="1440000"/>
          </a:xfrm>
          <a:prstGeom prst="roundRect">
            <a:avLst>
              <a:gd name="adj" fmla="val 1359"/>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2"/>
          <p:cNvSpPr>
            <a:spLocks noGrp="1"/>
          </p:cNvSpPr>
          <p:nvPr>
            <p:ph type="body" sz="quarter" idx="19" hasCustomPrompt="1"/>
          </p:nvPr>
        </p:nvSpPr>
        <p:spPr>
          <a:xfrm>
            <a:off x="7387847" y="4837858"/>
            <a:ext cx="1440000" cy="1077110"/>
          </a:xfrm>
        </p:spPr>
        <p:txBody>
          <a:bodyPr>
            <a:noAutofit/>
          </a:bodyPr>
          <a:lstStyle>
            <a:lvl1pPr marL="0" indent="0" algn="l">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9" name="Picture 2"/>
          <p:cNvSpPr>
            <a:spLocks noGrp="1"/>
          </p:cNvSpPr>
          <p:nvPr>
            <p:ph type="pic" sz="quarter" idx="13" hasCustomPrompt="1"/>
          </p:nvPr>
        </p:nvSpPr>
        <p:spPr>
          <a:xfrm>
            <a:off x="7459565" y="3142238"/>
            <a:ext cx="1440000" cy="1440000"/>
          </a:xfrm>
          <a:prstGeom prst="roundRect">
            <a:avLst>
              <a:gd name="adj" fmla="val 3060"/>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4" name="Text 3"/>
          <p:cNvSpPr>
            <a:spLocks noGrp="1"/>
          </p:cNvSpPr>
          <p:nvPr>
            <p:ph type="body" sz="quarter" idx="18" hasCustomPrompt="1"/>
          </p:nvPr>
        </p:nvSpPr>
        <p:spPr>
          <a:xfrm>
            <a:off x="5218540" y="4842459"/>
            <a:ext cx="1440000" cy="1077110"/>
          </a:xfrm>
        </p:spPr>
        <p:txBody>
          <a:bodyPr>
            <a:noAutofit/>
          </a:bodyPr>
          <a:lstStyle>
            <a:lvl1pPr marL="0" indent="0" algn="l">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8" name="Picture 3"/>
          <p:cNvSpPr>
            <a:spLocks noGrp="1"/>
          </p:cNvSpPr>
          <p:nvPr>
            <p:ph type="pic" sz="quarter" idx="12" hasCustomPrompt="1"/>
          </p:nvPr>
        </p:nvSpPr>
        <p:spPr>
          <a:xfrm>
            <a:off x="5290259" y="3142238"/>
            <a:ext cx="1440000" cy="1440000"/>
          </a:xfrm>
          <a:prstGeom prst="roundRect">
            <a:avLst>
              <a:gd name="adj" fmla="val 2493"/>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3" name="Text 4"/>
          <p:cNvSpPr>
            <a:spLocks noGrp="1"/>
          </p:cNvSpPr>
          <p:nvPr>
            <p:ph type="body" sz="quarter" idx="17" hasCustomPrompt="1"/>
          </p:nvPr>
        </p:nvSpPr>
        <p:spPr>
          <a:xfrm>
            <a:off x="3049232" y="4837858"/>
            <a:ext cx="1440000" cy="1077110"/>
          </a:xfrm>
        </p:spPr>
        <p:txBody>
          <a:bodyPr>
            <a:noAutofit/>
          </a:bodyPr>
          <a:lstStyle>
            <a:lvl1pPr marL="0" indent="0" algn="l">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7" name="Picture 4"/>
          <p:cNvSpPr>
            <a:spLocks noGrp="1"/>
          </p:cNvSpPr>
          <p:nvPr>
            <p:ph type="pic" sz="quarter" idx="11" hasCustomPrompt="1"/>
          </p:nvPr>
        </p:nvSpPr>
        <p:spPr>
          <a:xfrm>
            <a:off x="3120953" y="3142238"/>
            <a:ext cx="1440000" cy="1440000"/>
          </a:xfrm>
          <a:prstGeom prst="roundRect">
            <a:avLst>
              <a:gd name="adj" fmla="val 2493"/>
            </a:avLst>
          </a:prstGeom>
        </p:spPr>
        <p:txBody>
          <a:bodyPr>
            <a:normAutofit/>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5"/>
          <p:cNvSpPr>
            <a:spLocks noGrp="1"/>
          </p:cNvSpPr>
          <p:nvPr>
            <p:ph type="body" sz="quarter" idx="16" hasCustomPrompt="1"/>
          </p:nvPr>
        </p:nvSpPr>
        <p:spPr>
          <a:xfrm>
            <a:off x="879926" y="4837858"/>
            <a:ext cx="1440000" cy="1077110"/>
          </a:xfrm>
        </p:spPr>
        <p:txBody>
          <a:bodyPr>
            <a:noAutofit/>
          </a:bodyPr>
          <a:lstStyle>
            <a:lvl1pPr marL="0" indent="0" algn="l">
              <a:buNone/>
              <a:defRPr sz="160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stStyle>
          <a:p>
            <a:pPr lvl="0"/>
            <a:r>
              <a:rPr lang="en-US"/>
              <a:t>Click to add text</a:t>
            </a:r>
            <a:endParaRPr lang="ru-RU" dirty="0"/>
          </a:p>
        </p:txBody>
      </p:sp>
      <p:sp>
        <p:nvSpPr>
          <p:cNvPr id="6" name="Picture 5"/>
          <p:cNvSpPr>
            <a:spLocks noGrp="1"/>
          </p:cNvSpPr>
          <p:nvPr>
            <p:ph type="pic" sz="quarter" idx="10" hasCustomPrompt="1"/>
          </p:nvPr>
        </p:nvSpPr>
        <p:spPr>
          <a:xfrm>
            <a:off x="950964" y="3142238"/>
            <a:ext cx="1440000" cy="1440000"/>
          </a:xfrm>
          <a:prstGeom prst="roundRect">
            <a:avLst>
              <a:gd name="adj" fmla="val 1926"/>
            </a:avLst>
          </a:prstGeom>
        </p:spPr>
        <p:txBody>
          <a:bodyPr>
            <a:normAutofit/>
          </a:bodyPr>
          <a:lstStyle>
            <a:lvl1pPr marL="0" indent="0">
              <a:buNone/>
              <a:defRPr sz="1600"/>
            </a:lvl1pPr>
          </a:lstStyle>
          <a:p>
            <a:r>
              <a:rPr lang="en-US"/>
              <a:t>Click icon to add picture</a:t>
            </a:r>
            <a:endParaRPr lang="ru-RU" dirty="0"/>
          </a:p>
        </p:txBody>
      </p:sp>
      <p:sp>
        <p:nvSpPr>
          <p:cNvPr id="17" name="Text 6"/>
          <p:cNvSpPr>
            <a:spLocks noGrp="1"/>
          </p:cNvSpPr>
          <p:nvPr>
            <p:ph type="body" sz="quarter" idx="23" hasCustomPrompt="1"/>
          </p:nvPr>
        </p:nvSpPr>
        <p:spPr>
          <a:xfrm>
            <a:off x="798846" y="1845929"/>
            <a:ext cx="10556875" cy="815383"/>
          </a:xfrm>
        </p:spPr>
        <p:txBody>
          <a:bodyPr>
            <a:noAutofit/>
          </a:bodyPr>
          <a:lstStyle>
            <a:lvl1pPr marL="0" indent="0">
              <a:buNone/>
              <a:defRPr sz="1600">
                <a:latin typeface="+mn-lt"/>
                <a:cs typeface="Segoe UI" panose="020B0502040204020203" pitchFamily="34" charset="0"/>
              </a:defRPr>
            </a:lvl1pPr>
          </a:lstStyle>
          <a:p>
            <a:pPr lvl="0"/>
            <a:r>
              <a:rPr lang="en-US"/>
              <a:t>Click to add text</a:t>
            </a:r>
            <a:endParaRPr lang="ru-RU" dirty="0"/>
          </a:p>
        </p:txBody>
      </p:sp>
      <p:sp>
        <p:nvSpPr>
          <p:cNvPr id="18"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1874168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cSld name="Quote - Picture Top">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6012520" y="5574918"/>
            <a:ext cx="4288169" cy="412421"/>
          </a:xfrm>
        </p:spPr>
        <p:txBody>
          <a:bodyPr>
            <a:noAutofit/>
          </a:bodyPr>
          <a:lstStyle>
            <a:lvl1pPr marL="0" indent="0" algn="r">
              <a:buNone/>
              <a:defRPr/>
            </a:lvl1pPr>
          </a:lstStyle>
          <a:p>
            <a:pPr lvl="0"/>
            <a:r>
              <a:rPr lang="en-US"/>
              <a:t>Click to add text</a:t>
            </a:r>
            <a:endParaRPr lang="ru-RU" dirty="0"/>
          </a:p>
        </p:txBody>
      </p:sp>
      <p:sp>
        <p:nvSpPr>
          <p:cNvPr id="9" name="Text 2"/>
          <p:cNvSpPr>
            <a:spLocks noGrp="1"/>
          </p:cNvSpPr>
          <p:nvPr>
            <p:ph type="body" sz="quarter" idx="16" hasCustomPrompt="1"/>
          </p:nvPr>
        </p:nvSpPr>
        <p:spPr>
          <a:xfrm>
            <a:off x="2119239" y="4343401"/>
            <a:ext cx="8181450" cy="1142066"/>
          </a:xfrm>
        </p:spPr>
        <p:txBody>
          <a:bodyPr>
            <a:noAutofit/>
          </a:bodyPr>
          <a:lstStyle>
            <a:lvl1pPr marL="0" indent="0" algn="l">
              <a:buNone/>
              <a:defRPr sz="1600">
                <a:solidFill>
                  <a:schemeClr val="tx1">
                    <a:lumMod val="65000"/>
                    <a:lumOff val="3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8" name="Picture 1"/>
          <p:cNvSpPr>
            <a:spLocks noGrp="1"/>
          </p:cNvSpPr>
          <p:nvPr>
            <p:ph type="pic" sz="quarter" idx="13" hasCustomPrompt="1"/>
          </p:nvPr>
        </p:nvSpPr>
        <p:spPr>
          <a:xfrm>
            <a:off x="5232000" y="2179816"/>
            <a:ext cx="1620000" cy="1620000"/>
          </a:xfrm>
          <a:prstGeom prst="ellipse">
            <a:avLst/>
          </a:prstGeom>
        </p:spPr>
        <p:txBody>
          <a:bodyPr/>
          <a:lstStyle>
            <a:lvl1pPr marL="0" indent="0">
              <a:buNone/>
              <a:defRPr/>
            </a:lvl1pPr>
          </a:lstStyle>
          <a:p>
            <a:r>
              <a:rPr lang="en-US"/>
              <a:t>Click icon to add picture</a:t>
            </a:r>
            <a:endParaRPr lang="ru-RU" dirty="0"/>
          </a:p>
        </p:txBody>
      </p:sp>
      <p:sp>
        <p:nvSpPr>
          <p:cNvPr id="10" name="Title"/>
          <p:cNvSpPr>
            <a:spLocks noGrp="1"/>
          </p:cNvSpPr>
          <p:nvPr>
            <p:ph type="title" hasCustomPrompt="1"/>
          </p:nvPr>
        </p:nvSpPr>
        <p:spPr>
          <a:xfrm>
            <a:off x="796426" y="120644"/>
            <a:ext cx="10557375" cy="1136791"/>
          </a:xfrm>
        </p:spPr>
        <p:txBody>
          <a:bodyPr anchor="b">
            <a:noAutofit/>
          </a:bodyPr>
          <a:lstStyle>
            <a:lvl1pPr algn="l">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241219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cSld name="Quote - Picture Left">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4704958" y="5160670"/>
            <a:ext cx="4288169" cy="412421"/>
          </a:xfrm>
        </p:spPr>
        <p:txBody>
          <a:bodyPr>
            <a:noAutofit/>
          </a:bodyPr>
          <a:lstStyle>
            <a:lvl1pPr marL="0" indent="0" algn="l">
              <a:buNone/>
              <a:defRPr/>
            </a:lvl1pPr>
          </a:lstStyle>
          <a:p>
            <a:pPr lvl="0"/>
            <a:r>
              <a:rPr lang="en-US"/>
              <a:t>Click to add text</a:t>
            </a:r>
            <a:endParaRPr lang="ru-RU" dirty="0"/>
          </a:p>
        </p:txBody>
      </p:sp>
      <p:sp>
        <p:nvSpPr>
          <p:cNvPr id="11" name="Text 2"/>
          <p:cNvSpPr>
            <a:spLocks noGrp="1"/>
          </p:cNvSpPr>
          <p:nvPr>
            <p:ph type="body" sz="quarter" idx="16" hasCustomPrompt="1"/>
          </p:nvPr>
        </p:nvSpPr>
        <p:spPr>
          <a:xfrm>
            <a:off x="4698402" y="3871684"/>
            <a:ext cx="6655399" cy="1177394"/>
          </a:xfrm>
        </p:spPr>
        <p:txBody>
          <a:bodyPr>
            <a:noAutofit/>
          </a:bodyPr>
          <a:lstStyle>
            <a:lvl1pPr marL="0" indent="0" algn="l">
              <a:buNone/>
              <a:defRPr sz="1600">
                <a:solidFill>
                  <a:schemeClr val="tx1">
                    <a:lumMod val="65000"/>
                    <a:lumOff val="3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8" name="Picture 1"/>
          <p:cNvSpPr>
            <a:spLocks noGrp="1"/>
          </p:cNvSpPr>
          <p:nvPr>
            <p:ph type="pic" sz="quarter" idx="13" hasCustomPrompt="1"/>
          </p:nvPr>
        </p:nvSpPr>
        <p:spPr>
          <a:xfrm>
            <a:off x="2236134" y="3864085"/>
            <a:ext cx="1569931" cy="1569931"/>
          </a:xfrm>
          <a:prstGeom prst="ellipse">
            <a:avLst/>
          </a:prstGeom>
        </p:spPr>
        <p:txBody>
          <a:bodyPr/>
          <a:lstStyle>
            <a:lvl1pPr marL="0" indent="0">
              <a:buNone/>
              <a:defRPr/>
            </a:lvl1pPr>
          </a:lstStyle>
          <a:p>
            <a:r>
              <a:rPr lang="en-US"/>
              <a:t>Click icon to add picture</a:t>
            </a:r>
            <a:endParaRPr lang="ru-RU" dirty="0"/>
          </a:p>
        </p:txBody>
      </p:sp>
      <p:sp>
        <p:nvSpPr>
          <p:cNvPr id="9" name="Text 3"/>
          <p:cNvSpPr>
            <a:spLocks noGrp="1"/>
          </p:cNvSpPr>
          <p:nvPr>
            <p:ph type="body" sz="quarter" idx="23" hasCustomPrompt="1"/>
          </p:nvPr>
        </p:nvSpPr>
        <p:spPr>
          <a:xfrm>
            <a:off x="798846" y="1845929"/>
            <a:ext cx="10556875" cy="815383"/>
          </a:xfrm>
        </p:spPr>
        <p:txBody>
          <a:bodyPr>
            <a:noAutofit/>
          </a:bodyPr>
          <a:lstStyle>
            <a:lvl1pPr marL="0" indent="0">
              <a:buNone/>
              <a:defRPr sz="1600">
                <a:solidFill>
                  <a:schemeClr val="tx1">
                    <a:lumMod val="65000"/>
                    <a:lumOff val="35000"/>
                  </a:schemeClr>
                </a:solidFill>
                <a:latin typeface="+mn-lt"/>
                <a:cs typeface="Segoe UI" panose="020B0502040204020203" pitchFamily="34" charset="0"/>
              </a:defRPr>
            </a:lvl1pPr>
          </a:lstStyle>
          <a:p>
            <a:pPr lvl="0"/>
            <a:r>
              <a:rPr lang="en-US"/>
              <a:t>Click to add text</a:t>
            </a:r>
            <a:endParaRPr lang="ru-RU" dirty="0"/>
          </a:p>
        </p:txBody>
      </p:sp>
      <p:sp>
        <p:nvSpPr>
          <p:cNvPr id="10" name="Title"/>
          <p:cNvSpPr>
            <a:spLocks noGrp="1"/>
          </p:cNvSpPr>
          <p:nvPr>
            <p:ph type="title" hasCustomPrompt="1"/>
          </p:nvPr>
        </p:nvSpPr>
        <p:spPr>
          <a:xfrm>
            <a:off x="796426" y="120644"/>
            <a:ext cx="10557375" cy="1136791"/>
          </a:xfrm>
        </p:spPr>
        <p:txBody>
          <a:bodyPr anchor="b">
            <a:noAutofit/>
          </a:bodyPr>
          <a:lstStyle>
            <a:lvl1pPr algn="l">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3665886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cSld name="Mission">
    <p:spTree>
      <p:nvGrpSpPr>
        <p:cNvPr id="1" name=""/>
        <p:cNvGrpSpPr/>
        <p:nvPr/>
      </p:nvGrpSpPr>
      <p:grpSpPr>
        <a:xfrm>
          <a:off x="0" y="0"/>
          <a:ext cx="0" cy="0"/>
          <a:chOff x="0" y="0"/>
          <a:chExt cx="0" cy="0"/>
        </a:xfrm>
      </p:grpSpPr>
      <p:sp>
        <p:nvSpPr>
          <p:cNvPr id="9" name="Picture 1"/>
          <p:cNvSpPr>
            <a:spLocks noGrp="1"/>
          </p:cNvSpPr>
          <p:nvPr>
            <p:ph type="pic" sz="quarter" idx="13" hasCustomPrompt="1"/>
          </p:nvPr>
        </p:nvSpPr>
        <p:spPr>
          <a:xfrm>
            <a:off x="0" y="0"/>
            <a:ext cx="12192000" cy="6858000"/>
          </a:xfrm>
        </p:spPr>
        <p:txBody>
          <a:bodyPr/>
          <a:lstStyle>
            <a:lvl1pPr marL="0" indent="0">
              <a:buNone/>
              <a:defRPr lang="ru-RU"/>
            </a:lvl1pPr>
          </a:lstStyle>
          <a:p>
            <a:r>
              <a:rPr lang="en-US"/>
              <a:t>Click icon to add picture</a:t>
            </a:r>
            <a:endParaRPr lang="ru-RU" dirty="0"/>
          </a:p>
        </p:txBody>
      </p:sp>
      <p:sp>
        <p:nvSpPr>
          <p:cNvPr id="5" name="Text 1"/>
          <p:cNvSpPr>
            <a:spLocks noGrp="1"/>
          </p:cNvSpPr>
          <p:nvPr>
            <p:ph type="body" sz="quarter" idx="16" hasCustomPrompt="1"/>
          </p:nvPr>
        </p:nvSpPr>
        <p:spPr>
          <a:xfrm>
            <a:off x="2176670" y="2691009"/>
            <a:ext cx="7605067" cy="2079774"/>
          </a:xfrm>
        </p:spPr>
        <p:txBody>
          <a:bodyPr>
            <a:noAutofit/>
          </a:bodyPr>
          <a:lstStyle>
            <a:lvl1pPr marL="0" indent="0" algn="l">
              <a:buNone/>
              <a:defRPr sz="1600">
                <a:solidFill>
                  <a:schemeClr val="tx1">
                    <a:lumMod val="65000"/>
                    <a:lumOff val="3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stStyle>
          <a:p>
            <a:pPr lvl="0"/>
            <a:r>
              <a:rPr lang="en-US"/>
              <a:t>Click to add text</a:t>
            </a:r>
            <a:endParaRPr lang="ru-RU" dirty="0"/>
          </a:p>
        </p:txBody>
      </p:sp>
      <p:sp>
        <p:nvSpPr>
          <p:cNvPr id="8"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0801342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cSld name="Timeline - Start">
    <p:spTree>
      <p:nvGrpSpPr>
        <p:cNvPr id="1" name=""/>
        <p:cNvGrpSpPr/>
        <p:nvPr/>
      </p:nvGrpSpPr>
      <p:grpSpPr>
        <a:xfrm>
          <a:off x="0" y="0"/>
          <a:ext cx="0" cy="0"/>
          <a:chOff x="0" y="0"/>
          <a:chExt cx="0" cy="0"/>
        </a:xfrm>
      </p:grpSpPr>
      <p:sp>
        <p:nvSpPr>
          <p:cNvPr id="17" name="Text 1"/>
          <p:cNvSpPr>
            <a:spLocks noGrp="1"/>
          </p:cNvSpPr>
          <p:nvPr>
            <p:ph type="body" sz="quarter" idx="19" hasCustomPrompt="1"/>
          </p:nvPr>
        </p:nvSpPr>
        <p:spPr>
          <a:xfrm>
            <a:off x="3122609" y="5311382"/>
            <a:ext cx="2989955" cy="821061"/>
          </a:xfrm>
        </p:spPr>
        <p:txBody>
          <a:bodyPr>
            <a:normAutofit/>
          </a:bodyPr>
          <a:lstStyle>
            <a:lvl1pPr algn="l">
              <a:defRPr sz="1600" b="0" baseline="0"/>
            </a:lvl1pPr>
          </a:lstStyle>
          <a:p>
            <a:pPr lvl="0"/>
            <a:r>
              <a:rPr lang="en-US"/>
              <a:t>Click to add text</a:t>
            </a:r>
            <a:endParaRPr lang="ru-RU" dirty="0"/>
          </a:p>
        </p:txBody>
      </p:sp>
      <p:sp>
        <p:nvSpPr>
          <p:cNvPr id="16" name="Text 2"/>
          <p:cNvSpPr>
            <a:spLocks noGrp="1"/>
          </p:cNvSpPr>
          <p:nvPr>
            <p:ph type="body" sz="quarter" idx="18" hasCustomPrompt="1"/>
          </p:nvPr>
        </p:nvSpPr>
        <p:spPr>
          <a:xfrm>
            <a:off x="3122610" y="4940031"/>
            <a:ext cx="2750108" cy="450567"/>
          </a:xfrm>
        </p:spPr>
        <p:txBody>
          <a:bodyPr>
            <a:normAutofit/>
          </a:bodyPr>
          <a:lstStyle>
            <a:lvl1pPr algn="l">
              <a:defRPr sz="1600" b="1" baseline="0"/>
            </a:lvl1pPr>
          </a:lstStyle>
          <a:p>
            <a:pPr lvl="0"/>
            <a:r>
              <a:rPr lang="en-US"/>
              <a:t>Click to add text</a:t>
            </a:r>
            <a:endParaRPr lang="ru-RU" dirty="0"/>
          </a:p>
        </p:txBody>
      </p:sp>
      <p:sp>
        <p:nvSpPr>
          <p:cNvPr id="19" name="Picture 1"/>
          <p:cNvSpPr>
            <a:spLocks noGrp="1"/>
          </p:cNvSpPr>
          <p:nvPr>
            <p:ph type="pic" sz="quarter" idx="13" hasCustomPrompt="1"/>
          </p:nvPr>
        </p:nvSpPr>
        <p:spPr>
          <a:xfrm>
            <a:off x="6809316" y="4186666"/>
            <a:ext cx="3960000" cy="2160000"/>
          </a:xfrm>
        </p:spPr>
        <p:txBody>
          <a:bodyPr/>
          <a:lstStyle>
            <a:lvl1pPr marL="0" indent="0">
              <a:buNone/>
              <a:defRPr/>
            </a:lvl1pPr>
          </a:lstStyle>
          <a:p>
            <a:r>
              <a:rPr lang="en-US"/>
              <a:t>Click icon to add picture</a:t>
            </a:r>
            <a:endParaRPr lang="ru-RU" dirty="0"/>
          </a:p>
        </p:txBody>
      </p:sp>
      <p:sp>
        <p:nvSpPr>
          <p:cNvPr id="21" name="Picture 2"/>
          <p:cNvSpPr>
            <a:spLocks noGrp="1"/>
          </p:cNvSpPr>
          <p:nvPr>
            <p:ph type="pic" sz="quarter" idx="14" hasCustomPrompt="1"/>
          </p:nvPr>
        </p:nvSpPr>
        <p:spPr>
          <a:xfrm>
            <a:off x="1345240" y="4726666"/>
            <a:ext cx="1620000" cy="1620000"/>
          </a:xfrm>
          <a:prstGeom prst="ellipse">
            <a:avLst/>
          </a:prstGeom>
        </p:spPr>
        <p:txBody>
          <a:bodyPr>
            <a:noAutofit/>
          </a:bodyPr>
          <a:lstStyle>
            <a:lvl1pPr marL="0" indent="0">
              <a:buNone/>
              <a:defRPr sz="1400"/>
            </a:lvl1pPr>
          </a:lstStyle>
          <a:p>
            <a:r>
              <a:rPr lang="en-US"/>
              <a:t>Click icon to add picture</a:t>
            </a:r>
            <a:endParaRPr lang="ru-RU" dirty="0"/>
          </a:p>
        </p:txBody>
      </p:sp>
      <p:sp>
        <p:nvSpPr>
          <p:cNvPr id="6"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
        <p:nvSpPr>
          <p:cNvPr id="15" name="Text 3"/>
          <p:cNvSpPr>
            <a:spLocks noGrp="1"/>
          </p:cNvSpPr>
          <p:nvPr>
            <p:ph type="body" sz="quarter" idx="17" hasCustomPrompt="1"/>
          </p:nvPr>
        </p:nvSpPr>
        <p:spPr>
          <a:xfrm>
            <a:off x="6702808" y="3117447"/>
            <a:ext cx="4650993" cy="997353"/>
          </a:xfrm>
        </p:spPr>
        <p:txBody>
          <a:bodyPr>
            <a:normAutofit/>
          </a:bodyPr>
          <a:lstStyle>
            <a:lvl1pPr algn="l">
              <a:defRPr sz="1600" b="0" baseline="0"/>
            </a:lvl1pPr>
          </a:lstStyle>
          <a:p>
            <a:pPr lvl="0"/>
            <a:r>
              <a:rPr lang="en-US"/>
              <a:t>Click to add text</a:t>
            </a:r>
            <a:endParaRPr lang="ru-RU" dirty="0"/>
          </a:p>
        </p:txBody>
      </p:sp>
      <p:sp>
        <p:nvSpPr>
          <p:cNvPr id="14" name="Text 4"/>
          <p:cNvSpPr>
            <a:spLocks noGrp="1"/>
          </p:cNvSpPr>
          <p:nvPr>
            <p:ph type="body" sz="quarter" idx="16" hasCustomPrompt="1"/>
          </p:nvPr>
        </p:nvSpPr>
        <p:spPr>
          <a:xfrm>
            <a:off x="6702809" y="2647882"/>
            <a:ext cx="4066507" cy="450567"/>
          </a:xfrm>
        </p:spPr>
        <p:txBody>
          <a:bodyPr>
            <a:normAutofit/>
          </a:bodyPr>
          <a:lstStyle>
            <a:lvl1pPr algn="l">
              <a:defRPr sz="1600" b="1" baseline="0"/>
            </a:lvl1pPr>
          </a:lstStyle>
          <a:p>
            <a:pPr lvl="0"/>
            <a:r>
              <a:rPr lang="en-US"/>
              <a:t>Click to add text</a:t>
            </a:r>
            <a:endParaRPr lang="ru-RU" dirty="0"/>
          </a:p>
        </p:txBody>
      </p:sp>
      <p:sp>
        <p:nvSpPr>
          <p:cNvPr id="3" name="Text 5"/>
          <p:cNvSpPr>
            <a:spLocks noGrp="1"/>
          </p:cNvSpPr>
          <p:nvPr>
            <p:ph type="body" sz="quarter" idx="15" hasCustomPrompt="1"/>
          </p:nvPr>
        </p:nvSpPr>
        <p:spPr>
          <a:xfrm>
            <a:off x="2354749" y="2624440"/>
            <a:ext cx="2901950" cy="450567"/>
          </a:xfrm>
        </p:spPr>
        <p:txBody>
          <a:bodyPr>
            <a:normAutofit/>
          </a:bodyPr>
          <a:lstStyle>
            <a:lvl1pPr algn="r">
              <a:defRPr sz="18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6203201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cSld name="Timeline - Middle">
    <p:spTree>
      <p:nvGrpSpPr>
        <p:cNvPr id="1" name=""/>
        <p:cNvGrpSpPr/>
        <p:nvPr/>
      </p:nvGrpSpPr>
      <p:grpSpPr>
        <a:xfrm>
          <a:off x="0" y="0"/>
          <a:ext cx="0" cy="0"/>
          <a:chOff x="0" y="0"/>
          <a:chExt cx="0" cy="0"/>
        </a:xfrm>
      </p:grpSpPr>
      <p:sp>
        <p:nvSpPr>
          <p:cNvPr id="19" name="Picture 1"/>
          <p:cNvSpPr>
            <a:spLocks noGrp="1"/>
          </p:cNvSpPr>
          <p:nvPr>
            <p:ph type="pic" sz="quarter" idx="13" hasCustomPrompt="1"/>
          </p:nvPr>
        </p:nvSpPr>
        <p:spPr>
          <a:xfrm>
            <a:off x="1540964" y="4317198"/>
            <a:ext cx="3960000" cy="2160000"/>
          </a:xfrm>
        </p:spPr>
        <p:txBody>
          <a:bodyPr/>
          <a:lstStyle>
            <a:lvl1pPr marL="0" marR="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30000"/>
              </a:lnSpc>
              <a:spcBef>
                <a:spcPts val="1000"/>
              </a:spcBef>
              <a:spcAft>
                <a:spcPts val="0"/>
              </a:spcAft>
              <a:buClrTx/>
              <a:buSzTx/>
              <a:buFont typeface="Arial" panose="020B0604020202020204" pitchFamily="34" charset="0"/>
              <a:buNone/>
              <a:tabLst/>
              <a:defRPr/>
            </a:pPr>
            <a:r>
              <a:rPr lang="en-US"/>
              <a:t>Click icon to add picture</a:t>
            </a:r>
            <a:endParaRPr lang="ru-RU" dirty="0"/>
          </a:p>
        </p:txBody>
      </p:sp>
      <p:sp>
        <p:nvSpPr>
          <p:cNvPr id="8" name="Picture 2"/>
          <p:cNvSpPr>
            <a:spLocks noGrp="1"/>
          </p:cNvSpPr>
          <p:nvPr>
            <p:ph type="pic" sz="quarter" idx="14" hasCustomPrompt="1"/>
          </p:nvPr>
        </p:nvSpPr>
        <p:spPr>
          <a:xfrm>
            <a:off x="6562233" y="1134469"/>
            <a:ext cx="3960000" cy="2160000"/>
          </a:xfrm>
        </p:spPr>
        <p:txBody>
          <a:bodyPr/>
          <a:lstStyle>
            <a:lvl1pPr marL="0" indent="0">
              <a:buNone/>
              <a:defRPr/>
            </a:lvl1pPr>
          </a:lstStyle>
          <a:p>
            <a:r>
              <a:rPr lang="en-US"/>
              <a:t>Click icon to add picture</a:t>
            </a:r>
            <a:endParaRPr lang="ru-RU" dirty="0"/>
          </a:p>
        </p:txBody>
      </p:sp>
      <p:sp>
        <p:nvSpPr>
          <p:cNvPr id="14" name="Text 1"/>
          <p:cNvSpPr>
            <a:spLocks noGrp="1"/>
          </p:cNvSpPr>
          <p:nvPr>
            <p:ph type="body" sz="quarter" idx="17" hasCustomPrompt="1"/>
          </p:nvPr>
        </p:nvSpPr>
        <p:spPr>
          <a:xfrm>
            <a:off x="6466785" y="4317198"/>
            <a:ext cx="4650993" cy="1814796"/>
          </a:xfrm>
        </p:spPr>
        <p:txBody>
          <a:bodyPr>
            <a:normAutofit/>
          </a:bodyPr>
          <a:lstStyle>
            <a:lvl1pPr algn="l">
              <a:defRPr sz="1600" b="0" baseline="0"/>
            </a:lvl1pPr>
          </a:lstStyle>
          <a:p>
            <a:pPr lvl="0"/>
            <a:r>
              <a:rPr lang="en-US"/>
              <a:t>Click to add text</a:t>
            </a:r>
            <a:endParaRPr lang="ru-RU" dirty="0"/>
          </a:p>
        </p:txBody>
      </p:sp>
      <p:sp>
        <p:nvSpPr>
          <p:cNvPr id="13" name="Text 2"/>
          <p:cNvSpPr>
            <a:spLocks noGrp="1"/>
          </p:cNvSpPr>
          <p:nvPr>
            <p:ph type="body" sz="quarter" idx="16" hasCustomPrompt="1"/>
          </p:nvPr>
        </p:nvSpPr>
        <p:spPr>
          <a:xfrm>
            <a:off x="6466786" y="3847633"/>
            <a:ext cx="4066507" cy="450567"/>
          </a:xfrm>
        </p:spPr>
        <p:txBody>
          <a:bodyPr>
            <a:normAutofit/>
          </a:bodyPr>
          <a:lstStyle>
            <a:lvl1pPr algn="l">
              <a:defRPr sz="1600" b="1" baseline="0"/>
            </a:lvl1pPr>
          </a:lstStyle>
          <a:p>
            <a:pPr lvl="0"/>
            <a:r>
              <a:rPr lang="en-US"/>
              <a:t>Click to add text</a:t>
            </a:r>
            <a:endParaRPr lang="ru-RU" dirty="0"/>
          </a:p>
        </p:txBody>
      </p:sp>
      <p:sp>
        <p:nvSpPr>
          <p:cNvPr id="17" name="Text 3"/>
          <p:cNvSpPr>
            <a:spLocks noGrp="1"/>
          </p:cNvSpPr>
          <p:nvPr>
            <p:ph type="body" sz="quarter" idx="15" hasCustomPrompt="1"/>
          </p:nvPr>
        </p:nvSpPr>
        <p:spPr>
          <a:xfrm>
            <a:off x="2685643" y="3847559"/>
            <a:ext cx="2901950" cy="450567"/>
          </a:xfrm>
        </p:spPr>
        <p:txBody>
          <a:bodyPr>
            <a:normAutofit/>
          </a:bodyPr>
          <a:lstStyle>
            <a:lvl1pPr algn="r">
              <a:defRPr sz="1800" b="1" baseline="0"/>
            </a:lvl1pPr>
          </a:lstStyle>
          <a:p>
            <a:pPr lvl="0"/>
            <a:r>
              <a:rPr lang="en-US"/>
              <a:t>Click to add text</a:t>
            </a:r>
            <a:endParaRPr lang="ru-RU" dirty="0"/>
          </a:p>
        </p:txBody>
      </p:sp>
      <p:sp>
        <p:nvSpPr>
          <p:cNvPr id="16" name="Text 4"/>
          <p:cNvSpPr>
            <a:spLocks noGrp="1"/>
          </p:cNvSpPr>
          <p:nvPr>
            <p:ph type="body" sz="quarter" idx="19" hasCustomPrompt="1"/>
          </p:nvPr>
        </p:nvSpPr>
        <p:spPr>
          <a:xfrm>
            <a:off x="956478" y="1026156"/>
            <a:ext cx="4650993" cy="1905887"/>
          </a:xfrm>
        </p:spPr>
        <p:txBody>
          <a:bodyPr>
            <a:normAutofit/>
          </a:bodyPr>
          <a:lstStyle>
            <a:lvl1pPr algn="r">
              <a:defRPr sz="1600" b="0" baseline="0"/>
            </a:lvl1pPr>
          </a:lstStyle>
          <a:p>
            <a:pPr lvl="0"/>
            <a:r>
              <a:rPr lang="en-US"/>
              <a:t>Click to add text</a:t>
            </a:r>
            <a:endParaRPr lang="ru-RU" dirty="0"/>
          </a:p>
        </p:txBody>
      </p:sp>
      <p:sp>
        <p:nvSpPr>
          <p:cNvPr id="18" name="Text 5"/>
          <p:cNvSpPr>
            <a:spLocks noGrp="1"/>
          </p:cNvSpPr>
          <p:nvPr>
            <p:ph type="body" sz="quarter" idx="20" hasCustomPrompt="1"/>
          </p:nvPr>
        </p:nvSpPr>
        <p:spPr>
          <a:xfrm>
            <a:off x="6466785" y="559541"/>
            <a:ext cx="2901950" cy="450567"/>
          </a:xfrm>
        </p:spPr>
        <p:txBody>
          <a:bodyPr>
            <a:normAutofit/>
          </a:bodyPr>
          <a:lstStyle>
            <a:lvl1pPr algn="l">
              <a:defRPr sz="1800" b="1" baseline="0"/>
            </a:lvl1pPr>
          </a:lstStyle>
          <a:p>
            <a:pPr lvl="0"/>
            <a:r>
              <a:rPr lang="en-US"/>
              <a:t>Click to add text</a:t>
            </a:r>
            <a:endParaRPr lang="ru-RU" dirty="0"/>
          </a:p>
        </p:txBody>
      </p:sp>
      <p:sp>
        <p:nvSpPr>
          <p:cNvPr id="15" name="Text 6"/>
          <p:cNvSpPr>
            <a:spLocks noGrp="1"/>
          </p:cNvSpPr>
          <p:nvPr>
            <p:ph type="body" sz="quarter" idx="18" hasCustomPrompt="1"/>
          </p:nvPr>
        </p:nvSpPr>
        <p:spPr>
          <a:xfrm>
            <a:off x="1540964" y="559541"/>
            <a:ext cx="4066507" cy="450567"/>
          </a:xfrm>
        </p:spPr>
        <p:txBody>
          <a:bodyPr>
            <a:normAutofit/>
          </a:bodyPr>
          <a:lstStyle>
            <a:lvl1pPr algn="r">
              <a:defRPr sz="16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41592713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cSld name="Timeline - Now">
    <p:spTree>
      <p:nvGrpSpPr>
        <p:cNvPr id="1" name=""/>
        <p:cNvGrpSpPr/>
        <p:nvPr/>
      </p:nvGrpSpPr>
      <p:grpSpPr>
        <a:xfrm>
          <a:off x="0" y="0"/>
          <a:ext cx="0" cy="0"/>
          <a:chOff x="0" y="0"/>
          <a:chExt cx="0" cy="0"/>
        </a:xfrm>
      </p:grpSpPr>
      <p:sp>
        <p:nvSpPr>
          <p:cNvPr id="5" name="Text 1"/>
          <p:cNvSpPr>
            <a:spLocks noGrp="1"/>
          </p:cNvSpPr>
          <p:nvPr>
            <p:ph type="body" sz="quarter" idx="17" hasCustomPrompt="1"/>
          </p:nvPr>
        </p:nvSpPr>
        <p:spPr>
          <a:xfrm>
            <a:off x="8284520" y="4445825"/>
            <a:ext cx="3224994" cy="1577288"/>
          </a:xfrm>
        </p:spPr>
        <p:txBody>
          <a:bodyPr>
            <a:normAutofit/>
          </a:bodyPr>
          <a:lstStyle>
            <a:lvl1pPr algn="l">
              <a:defRPr sz="1600" b="0" baseline="0"/>
            </a:lvl1pPr>
          </a:lstStyle>
          <a:p>
            <a:pPr lvl="0"/>
            <a:r>
              <a:rPr lang="en-US"/>
              <a:t>Click to add text</a:t>
            </a:r>
            <a:endParaRPr lang="ru-RU" dirty="0"/>
          </a:p>
        </p:txBody>
      </p:sp>
      <p:sp>
        <p:nvSpPr>
          <p:cNvPr id="4" name="Text 2"/>
          <p:cNvSpPr>
            <a:spLocks noGrp="1"/>
          </p:cNvSpPr>
          <p:nvPr>
            <p:ph type="body" sz="quarter" idx="16" hasCustomPrompt="1"/>
          </p:nvPr>
        </p:nvSpPr>
        <p:spPr>
          <a:xfrm>
            <a:off x="8284521" y="3986199"/>
            <a:ext cx="2777732" cy="450567"/>
          </a:xfrm>
        </p:spPr>
        <p:txBody>
          <a:bodyPr>
            <a:normAutofit/>
          </a:bodyPr>
          <a:lstStyle>
            <a:lvl1pPr algn="l">
              <a:defRPr sz="1600" b="1" baseline="0"/>
            </a:lvl1pPr>
          </a:lstStyle>
          <a:p>
            <a:pPr lvl="0"/>
            <a:r>
              <a:rPr lang="en-US"/>
              <a:t>Click to add text</a:t>
            </a:r>
            <a:endParaRPr lang="ru-RU" dirty="0"/>
          </a:p>
        </p:txBody>
      </p:sp>
      <p:sp>
        <p:nvSpPr>
          <p:cNvPr id="9" name="Picture 1"/>
          <p:cNvSpPr>
            <a:spLocks noGrp="1"/>
          </p:cNvSpPr>
          <p:nvPr>
            <p:ph type="pic" sz="quarter" idx="15" hasCustomPrompt="1"/>
          </p:nvPr>
        </p:nvSpPr>
        <p:spPr>
          <a:xfrm>
            <a:off x="6570286" y="3906688"/>
            <a:ext cx="1440000" cy="1440000"/>
          </a:xfrm>
          <a:prstGeom prst="ellipse">
            <a:avLst/>
          </a:prstGeom>
        </p:spPr>
        <p:txBody>
          <a:bodyPr>
            <a:noAutofit/>
          </a:bodyPr>
          <a:lstStyle>
            <a:lvl1pPr marL="0" indent="0">
              <a:buNone/>
              <a:defRPr sz="1200"/>
            </a:lvl1pPr>
          </a:lstStyle>
          <a:p>
            <a:r>
              <a:rPr lang="en-US"/>
              <a:t>Click icon to add picture</a:t>
            </a:r>
            <a:endParaRPr lang="ru-RU" dirty="0"/>
          </a:p>
        </p:txBody>
      </p:sp>
      <p:sp>
        <p:nvSpPr>
          <p:cNvPr id="10" name="Text 3"/>
          <p:cNvSpPr>
            <a:spLocks noGrp="1"/>
          </p:cNvSpPr>
          <p:nvPr>
            <p:ph type="body" sz="quarter" idx="20" hasCustomPrompt="1"/>
          </p:nvPr>
        </p:nvSpPr>
        <p:spPr>
          <a:xfrm>
            <a:off x="2824791" y="3986199"/>
            <a:ext cx="2901950" cy="450567"/>
          </a:xfrm>
        </p:spPr>
        <p:txBody>
          <a:bodyPr>
            <a:normAutofit/>
          </a:bodyPr>
          <a:lstStyle>
            <a:lvl1pPr algn="r">
              <a:defRPr sz="1800" b="1" baseline="0"/>
            </a:lvl1pPr>
          </a:lstStyle>
          <a:p>
            <a:pPr lvl="0"/>
            <a:r>
              <a:rPr lang="en-US"/>
              <a:t>Click to add text</a:t>
            </a:r>
            <a:endParaRPr lang="ru-RU" dirty="0"/>
          </a:p>
        </p:txBody>
      </p:sp>
      <p:sp>
        <p:nvSpPr>
          <p:cNvPr id="7" name="Text 4"/>
          <p:cNvSpPr>
            <a:spLocks noGrp="1"/>
          </p:cNvSpPr>
          <p:nvPr>
            <p:ph type="body" sz="quarter" idx="19" hasCustomPrompt="1"/>
          </p:nvPr>
        </p:nvSpPr>
        <p:spPr>
          <a:xfrm>
            <a:off x="6490773" y="1037218"/>
            <a:ext cx="4650993" cy="2024034"/>
          </a:xfrm>
        </p:spPr>
        <p:txBody>
          <a:bodyPr>
            <a:normAutofit/>
          </a:bodyPr>
          <a:lstStyle>
            <a:lvl1pPr algn="l">
              <a:defRPr sz="1600" b="0" baseline="0"/>
            </a:lvl1pPr>
          </a:lstStyle>
          <a:p>
            <a:pPr lvl="0"/>
            <a:r>
              <a:rPr lang="en-US"/>
              <a:t>Click to add text</a:t>
            </a:r>
            <a:endParaRPr lang="ru-RU" dirty="0"/>
          </a:p>
        </p:txBody>
      </p:sp>
      <p:sp>
        <p:nvSpPr>
          <p:cNvPr id="8" name="Picture 2"/>
          <p:cNvSpPr>
            <a:spLocks noGrp="1"/>
          </p:cNvSpPr>
          <p:nvPr>
            <p:ph type="pic" sz="quarter" idx="14" hasCustomPrompt="1"/>
          </p:nvPr>
        </p:nvSpPr>
        <p:spPr>
          <a:xfrm>
            <a:off x="1682814" y="1421596"/>
            <a:ext cx="3960000" cy="2160000"/>
          </a:xfrm>
        </p:spPr>
        <p:txBody>
          <a:bodyPr/>
          <a:lstStyle>
            <a:lvl1pPr marL="0" indent="0">
              <a:buNone/>
              <a:defRPr baseline="0"/>
            </a:lvl1pPr>
          </a:lstStyle>
          <a:p>
            <a:r>
              <a:rPr lang="en-US"/>
              <a:t>Click icon to add picture</a:t>
            </a:r>
            <a:endParaRPr lang="ru-RU" dirty="0"/>
          </a:p>
        </p:txBody>
      </p:sp>
      <p:sp>
        <p:nvSpPr>
          <p:cNvPr id="6" name="Text 5"/>
          <p:cNvSpPr>
            <a:spLocks noGrp="1"/>
          </p:cNvSpPr>
          <p:nvPr>
            <p:ph type="body" sz="quarter" idx="18" hasCustomPrompt="1"/>
          </p:nvPr>
        </p:nvSpPr>
        <p:spPr>
          <a:xfrm>
            <a:off x="6490774" y="567653"/>
            <a:ext cx="4066507" cy="450567"/>
          </a:xfrm>
        </p:spPr>
        <p:txBody>
          <a:bodyPr>
            <a:normAutofit/>
          </a:bodyPr>
          <a:lstStyle>
            <a:lvl1pPr algn="l">
              <a:defRPr sz="1600" b="1" baseline="0"/>
            </a:lvl1pPr>
          </a:lstStyle>
          <a:p>
            <a:pPr lvl="0"/>
            <a:r>
              <a:rPr lang="en-US"/>
              <a:t>Click to add text</a:t>
            </a:r>
            <a:endParaRPr lang="ru-RU" dirty="0"/>
          </a:p>
        </p:txBody>
      </p:sp>
      <p:sp>
        <p:nvSpPr>
          <p:cNvPr id="11" name="Text 6"/>
          <p:cNvSpPr>
            <a:spLocks noGrp="1"/>
          </p:cNvSpPr>
          <p:nvPr>
            <p:ph type="body" sz="quarter" idx="21" hasCustomPrompt="1"/>
          </p:nvPr>
        </p:nvSpPr>
        <p:spPr>
          <a:xfrm>
            <a:off x="2824791" y="566426"/>
            <a:ext cx="2901950" cy="450567"/>
          </a:xfrm>
        </p:spPr>
        <p:txBody>
          <a:bodyPr>
            <a:normAutofit/>
          </a:bodyPr>
          <a:lstStyle>
            <a:lvl1pPr algn="r">
              <a:defRPr sz="18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225080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name="Summary">
    <p:spTree>
      <p:nvGrpSpPr>
        <p:cNvPr id="1" name=""/>
        <p:cNvGrpSpPr/>
        <p:nvPr/>
      </p:nvGrpSpPr>
      <p:grpSpPr>
        <a:xfrm>
          <a:off x="0" y="0"/>
          <a:ext cx="0" cy="0"/>
          <a:chOff x="0" y="0"/>
          <a:chExt cx="0" cy="0"/>
        </a:xfrm>
      </p:grpSpPr>
      <p:sp>
        <p:nvSpPr>
          <p:cNvPr id="12" name="Text 1"/>
          <p:cNvSpPr>
            <a:spLocks noGrp="1"/>
          </p:cNvSpPr>
          <p:nvPr>
            <p:ph type="body" sz="quarter" idx="17" hasCustomPrompt="1"/>
          </p:nvPr>
        </p:nvSpPr>
        <p:spPr>
          <a:xfrm>
            <a:off x="1417738" y="5045618"/>
            <a:ext cx="5798607" cy="793119"/>
          </a:xfrm>
        </p:spPr>
        <p:txBody>
          <a:bodyPr>
            <a:noAutofit/>
          </a:bodyPr>
          <a:lstStyle>
            <a:lvl1pPr marL="0" indent="0">
              <a:lnSpc>
                <a:spcPct val="100000"/>
              </a:lnSpc>
              <a:spcBef>
                <a:spcPts val="450"/>
              </a:spcBef>
              <a:spcAft>
                <a:spcPts val="45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0" name="Text 2"/>
          <p:cNvSpPr>
            <a:spLocks noGrp="1"/>
          </p:cNvSpPr>
          <p:nvPr>
            <p:ph type="body" sz="quarter" idx="15" hasCustomPrompt="1"/>
          </p:nvPr>
        </p:nvSpPr>
        <p:spPr>
          <a:xfrm>
            <a:off x="1417738" y="3971449"/>
            <a:ext cx="5798607" cy="793119"/>
          </a:xfrm>
        </p:spPr>
        <p:txBody>
          <a:bodyPr>
            <a:noAutofit/>
          </a:bodyPr>
          <a:lstStyle>
            <a:lvl1pPr marL="0" indent="0">
              <a:lnSpc>
                <a:spcPct val="100000"/>
              </a:lnSpc>
              <a:spcBef>
                <a:spcPts val="450"/>
              </a:spcBef>
              <a:spcAft>
                <a:spcPts val="45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29" name="Text 3"/>
          <p:cNvSpPr>
            <a:spLocks noGrp="1"/>
          </p:cNvSpPr>
          <p:nvPr>
            <p:ph type="body" sz="quarter" idx="11" hasCustomPrompt="1"/>
          </p:nvPr>
        </p:nvSpPr>
        <p:spPr>
          <a:xfrm>
            <a:off x="1417738" y="2897280"/>
            <a:ext cx="5798607" cy="793119"/>
          </a:xfrm>
        </p:spPr>
        <p:txBody>
          <a:bodyPr>
            <a:noAutofit/>
          </a:bodyPr>
          <a:lstStyle>
            <a:lvl1pPr marL="0" indent="0">
              <a:lnSpc>
                <a:spcPct val="100000"/>
              </a:lnSpc>
              <a:spcBef>
                <a:spcPts val="450"/>
              </a:spcBef>
              <a:spcAft>
                <a:spcPts val="45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3" name="Text 4"/>
          <p:cNvSpPr>
            <a:spLocks noGrp="1"/>
          </p:cNvSpPr>
          <p:nvPr>
            <p:ph type="body" sz="quarter" idx="19" hasCustomPrompt="1"/>
          </p:nvPr>
        </p:nvSpPr>
        <p:spPr>
          <a:xfrm>
            <a:off x="795868" y="1787900"/>
            <a:ext cx="6420477" cy="669565"/>
          </a:xfrm>
        </p:spPr>
        <p:txBody>
          <a:bodyPr>
            <a:noAutofit/>
          </a:bodyPr>
          <a:lstStyle>
            <a:lvl1pPr marL="0" indent="0">
              <a:buNone/>
              <a:defRPr sz="16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796427" y="120646"/>
            <a:ext cx="6419919" cy="1136791"/>
          </a:xfrm>
        </p:spPr>
        <p:txBody>
          <a:bodyPr anchor="b">
            <a:normAutofit/>
          </a:bodyPr>
          <a:lstStyle>
            <a:lvl1pPr>
              <a:defRPr sz="3200">
                <a:latin typeface="+mj-lt"/>
              </a:defRPr>
            </a:lvl1pPr>
          </a:lstStyle>
          <a:p>
            <a:r>
              <a:rPr lang="en-US"/>
              <a:t>Click to add title</a:t>
            </a:r>
            <a:endParaRPr lang="ru-RU" dirty="0"/>
          </a:p>
        </p:txBody>
      </p:sp>
      <p:sp>
        <p:nvSpPr>
          <p:cNvPr id="14" name="Picture 1"/>
          <p:cNvSpPr>
            <a:spLocks noGrp="1"/>
          </p:cNvSpPr>
          <p:nvPr>
            <p:ph type="pic" idx="1" hasCustomPrompt="1"/>
          </p:nvPr>
        </p:nvSpPr>
        <p:spPr>
          <a:xfrm>
            <a:off x="8182919" y="-8467"/>
            <a:ext cx="4010373" cy="6876000"/>
          </a:xfrm>
        </p:spPr>
        <p:txBody>
          <a:bodyPr>
            <a:normAutofit/>
          </a:bodyPr>
          <a:lstStyle>
            <a:lvl1pPr marL="0" indent="0">
              <a:buNone/>
              <a:defRPr sz="1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ru-RU" dirty="0"/>
          </a:p>
        </p:txBody>
      </p:sp>
    </p:spTree>
    <p:custDataLst>
      <p:tags r:id="rId1"/>
    </p:custDataLst>
    <p:extLst>
      <p:ext uri="{BB962C8B-B14F-4D97-AF65-F5344CB8AC3E}">
        <p14:creationId xmlns:p14="http://schemas.microsoft.com/office/powerpoint/2010/main" val="4096353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Main Menu">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8416802" y="-2792"/>
            <a:ext cx="3775198" cy="6860792"/>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35" name="Text 1"/>
          <p:cNvSpPr>
            <a:spLocks noGrp="1"/>
          </p:cNvSpPr>
          <p:nvPr>
            <p:ph type="body" sz="quarter" idx="35" hasCustomPrompt="1"/>
          </p:nvPr>
        </p:nvSpPr>
        <p:spPr>
          <a:xfrm>
            <a:off x="926281" y="5565802"/>
            <a:ext cx="6136653" cy="554707"/>
          </a:xfrm>
          <a:prstGeom prst="roundRect">
            <a:avLst>
              <a:gd name="adj" fmla="val 4771"/>
            </a:avLst>
          </a:prstGeom>
          <a:noFill/>
        </p:spPr>
        <p:txBody>
          <a:bodyPr lIns="216000" anchor="ctr" anchorCtr="0">
            <a:noAutofit/>
          </a:bodyPr>
          <a:lstStyle>
            <a:lvl1pPr marL="0" indent="0">
              <a:buNone/>
              <a:defRPr>
                <a:solidFill>
                  <a:schemeClr val="tx1">
                    <a:lumMod val="85000"/>
                    <a:lumOff val="15000"/>
                  </a:schemeClr>
                </a:solidFill>
              </a:defRPr>
            </a:lvl1pPr>
            <a:lvl5pPr marL="1828800" indent="0">
              <a:buNone/>
              <a:defRPr/>
            </a:lvl5pPr>
          </a:lstStyle>
          <a:p>
            <a:pPr lvl="0"/>
            <a:r>
              <a:rPr lang="en-US"/>
              <a:t>Click to add text</a:t>
            </a:r>
            <a:endParaRPr lang="ru-RU" dirty="0"/>
          </a:p>
        </p:txBody>
      </p:sp>
      <p:sp>
        <p:nvSpPr>
          <p:cNvPr id="34" name="Text 2"/>
          <p:cNvSpPr>
            <a:spLocks noGrp="1"/>
          </p:cNvSpPr>
          <p:nvPr>
            <p:ph type="body" sz="quarter" idx="34" hasCustomPrompt="1"/>
          </p:nvPr>
        </p:nvSpPr>
        <p:spPr>
          <a:xfrm>
            <a:off x="926281" y="4713901"/>
            <a:ext cx="6136653" cy="554707"/>
          </a:xfrm>
          <a:prstGeom prst="roundRect">
            <a:avLst>
              <a:gd name="adj" fmla="val 4771"/>
            </a:avLst>
          </a:prstGeom>
          <a:noFill/>
        </p:spPr>
        <p:txBody>
          <a:bodyPr lIns="216000" anchor="ctr" anchorCtr="0">
            <a:noAutofit/>
          </a:bodyPr>
          <a:lstStyle>
            <a:lvl1pPr marL="0" indent="0">
              <a:buNone/>
              <a:defRPr>
                <a:solidFill>
                  <a:schemeClr val="tx1">
                    <a:lumMod val="85000"/>
                    <a:lumOff val="15000"/>
                  </a:schemeClr>
                </a:solidFill>
              </a:defRPr>
            </a:lvl1pPr>
            <a:lvl5pPr marL="1828800" indent="0">
              <a:buNone/>
              <a:defRPr/>
            </a:lvl5pPr>
          </a:lstStyle>
          <a:p>
            <a:pPr lvl="0"/>
            <a:r>
              <a:rPr lang="en-US"/>
              <a:t>Click to add text</a:t>
            </a:r>
            <a:endParaRPr lang="ru-RU" dirty="0"/>
          </a:p>
        </p:txBody>
      </p:sp>
      <p:sp>
        <p:nvSpPr>
          <p:cNvPr id="29" name="Text 3"/>
          <p:cNvSpPr>
            <a:spLocks noGrp="1"/>
          </p:cNvSpPr>
          <p:nvPr>
            <p:ph type="body" sz="quarter" idx="33" hasCustomPrompt="1"/>
          </p:nvPr>
        </p:nvSpPr>
        <p:spPr>
          <a:xfrm>
            <a:off x="926281" y="3862000"/>
            <a:ext cx="6136653" cy="554707"/>
          </a:xfrm>
          <a:prstGeom prst="roundRect">
            <a:avLst>
              <a:gd name="adj" fmla="val 4771"/>
            </a:avLst>
          </a:prstGeom>
          <a:noFill/>
        </p:spPr>
        <p:txBody>
          <a:bodyPr lIns="216000" anchor="ctr" anchorCtr="0">
            <a:noAutofit/>
          </a:bodyPr>
          <a:lstStyle>
            <a:lvl1pPr marL="0" indent="0">
              <a:buNone/>
              <a:defRPr>
                <a:solidFill>
                  <a:schemeClr val="tx1">
                    <a:lumMod val="85000"/>
                    <a:lumOff val="15000"/>
                  </a:schemeClr>
                </a:solidFill>
              </a:defRPr>
            </a:lvl1pPr>
            <a:lvl5pPr marL="1828800" indent="0">
              <a:buNone/>
              <a:defRPr/>
            </a:lvl5pPr>
          </a:lstStyle>
          <a:p>
            <a:pPr lvl="0"/>
            <a:r>
              <a:rPr lang="en-US"/>
              <a:t>Click to add text</a:t>
            </a:r>
            <a:endParaRPr lang="ru-RU" dirty="0"/>
          </a:p>
        </p:txBody>
      </p:sp>
      <p:sp>
        <p:nvSpPr>
          <p:cNvPr id="28" name="Text 4"/>
          <p:cNvSpPr>
            <a:spLocks noGrp="1"/>
          </p:cNvSpPr>
          <p:nvPr>
            <p:ph type="body" sz="quarter" idx="32" hasCustomPrompt="1"/>
          </p:nvPr>
        </p:nvSpPr>
        <p:spPr>
          <a:xfrm>
            <a:off x="926281" y="3010099"/>
            <a:ext cx="6136653" cy="554707"/>
          </a:xfrm>
          <a:prstGeom prst="roundRect">
            <a:avLst>
              <a:gd name="adj" fmla="val 4771"/>
            </a:avLst>
          </a:prstGeom>
          <a:noFill/>
        </p:spPr>
        <p:txBody>
          <a:bodyPr lIns="216000" anchor="ctr" anchorCtr="0">
            <a:noAutofit/>
          </a:bodyPr>
          <a:lstStyle>
            <a:lvl1pPr marL="0" indent="0">
              <a:buNone/>
              <a:defRPr>
                <a:solidFill>
                  <a:schemeClr val="tx1">
                    <a:lumMod val="85000"/>
                    <a:lumOff val="15000"/>
                  </a:schemeClr>
                </a:solidFill>
              </a:defRPr>
            </a:lvl1pPr>
            <a:lvl5pPr marL="1828800" indent="0">
              <a:buNone/>
              <a:defRPr/>
            </a:lvl5pPr>
          </a:lstStyle>
          <a:p>
            <a:pPr lvl="0"/>
            <a:r>
              <a:rPr lang="en-US"/>
              <a:t>Click to add text</a:t>
            </a:r>
            <a:endParaRPr lang="ru-RU" dirty="0"/>
          </a:p>
        </p:txBody>
      </p:sp>
      <p:sp>
        <p:nvSpPr>
          <p:cNvPr id="10" name="Text 5"/>
          <p:cNvSpPr>
            <a:spLocks noGrp="1"/>
          </p:cNvSpPr>
          <p:nvPr>
            <p:ph type="body" sz="quarter" idx="31" hasCustomPrompt="1"/>
          </p:nvPr>
        </p:nvSpPr>
        <p:spPr>
          <a:xfrm>
            <a:off x="909439" y="2158198"/>
            <a:ext cx="6136653" cy="554707"/>
          </a:xfrm>
          <a:prstGeom prst="roundRect">
            <a:avLst>
              <a:gd name="adj" fmla="val 4771"/>
            </a:avLst>
          </a:prstGeom>
          <a:noFill/>
        </p:spPr>
        <p:txBody>
          <a:bodyPr lIns="216000" anchor="ctr" anchorCtr="0">
            <a:noAutofit/>
          </a:bodyPr>
          <a:lstStyle>
            <a:lvl1pPr marL="0" indent="0">
              <a:buNone/>
              <a:defRPr>
                <a:solidFill>
                  <a:schemeClr val="tx1">
                    <a:lumMod val="85000"/>
                    <a:lumOff val="15000"/>
                  </a:schemeClr>
                </a:solidFill>
              </a:defRPr>
            </a:lvl1pPr>
            <a:lvl5pPr marL="1828800" indent="0">
              <a:buNone/>
              <a:defRPr/>
            </a:lvl5pPr>
          </a:lstStyle>
          <a:p>
            <a:pPr lvl="0"/>
            <a:r>
              <a:rPr lang="en-US"/>
              <a:t>Click to add text</a:t>
            </a:r>
            <a:endParaRPr lang="ru-RU" dirty="0"/>
          </a:p>
        </p:txBody>
      </p:sp>
      <p:sp>
        <p:nvSpPr>
          <p:cNvPr id="8" name="Title"/>
          <p:cNvSpPr>
            <a:spLocks noGrp="1"/>
          </p:cNvSpPr>
          <p:nvPr>
            <p:ph type="title" hasCustomPrompt="1"/>
          </p:nvPr>
        </p:nvSpPr>
        <p:spPr>
          <a:xfrm>
            <a:off x="796427" y="120644"/>
            <a:ext cx="6750786" cy="1113796"/>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3433834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cSld name="Congratulations">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6829778" y="2"/>
            <a:ext cx="5362223" cy="6857999"/>
          </a:xfrm>
        </p:spPr>
        <p:txBody>
          <a:bodyPr>
            <a:normAutofit/>
          </a:bodyPr>
          <a:lstStyle>
            <a:lvl1pPr marL="0" indent="0">
              <a:buNone/>
              <a:defRPr sz="16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1115438" y="3330911"/>
            <a:ext cx="5136205" cy="3079324"/>
          </a:xfrm>
        </p:spPr>
        <p:txBody>
          <a:bodyPr>
            <a:noAutofit/>
          </a:bodyPr>
          <a:lstStyle>
            <a:lvl1pPr marL="0" indent="0" algn="l">
              <a:buNone/>
              <a:defRPr sz="1600">
                <a:solidFill>
                  <a:schemeClr val="tx1">
                    <a:lumMod val="65000"/>
                    <a:lumOff val="3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add text</a:t>
            </a:r>
            <a:endParaRPr lang="ru-RU" dirty="0"/>
          </a:p>
        </p:txBody>
      </p:sp>
      <p:sp>
        <p:nvSpPr>
          <p:cNvPr id="5" name="Title"/>
          <p:cNvSpPr>
            <a:spLocks noGrp="1"/>
          </p:cNvSpPr>
          <p:nvPr>
            <p:ph type="title" hasCustomPrompt="1"/>
          </p:nvPr>
        </p:nvSpPr>
        <p:spPr>
          <a:xfrm>
            <a:off x="1115439" y="1171068"/>
            <a:ext cx="5136204" cy="1475360"/>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44056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Course Objectives">
    <p:spTree>
      <p:nvGrpSpPr>
        <p:cNvPr id="1" name=""/>
        <p:cNvGrpSpPr/>
        <p:nvPr/>
      </p:nvGrpSpPr>
      <p:grpSpPr>
        <a:xfrm>
          <a:off x="0" y="0"/>
          <a:ext cx="0" cy="0"/>
          <a:chOff x="0" y="0"/>
          <a:chExt cx="0" cy="0"/>
        </a:xfrm>
      </p:grpSpPr>
      <p:sp>
        <p:nvSpPr>
          <p:cNvPr id="15" name="Text 1"/>
          <p:cNvSpPr>
            <a:spLocks noGrp="1"/>
          </p:cNvSpPr>
          <p:nvPr>
            <p:ph type="body" sz="quarter" idx="24" hasCustomPrompt="1"/>
          </p:nvPr>
        </p:nvSpPr>
        <p:spPr>
          <a:xfrm>
            <a:off x="7294814" y="5105663"/>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4" name="Text 2"/>
          <p:cNvSpPr>
            <a:spLocks noGrp="1"/>
          </p:cNvSpPr>
          <p:nvPr>
            <p:ph type="body" sz="quarter" idx="23" hasCustomPrompt="1"/>
          </p:nvPr>
        </p:nvSpPr>
        <p:spPr>
          <a:xfrm>
            <a:off x="7294814" y="3983085"/>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3" name="Text 3"/>
          <p:cNvSpPr>
            <a:spLocks noGrp="1"/>
          </p:cNvSpPr>
          <p:nvPr>
            <p:ph type="body" sz="quarter" idx="22" hasCustomPrompt="1"/>
          </p:nvPr>
        </p:nvSpPr>
        <p:spPr>
          <a:xfrm>
            <a:off x="7294814" y="2924377"/>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2" name="Text 4"/>
          <p:cNvSpPr>
            <a:spLocks noGrp="1"/>
          </p:cNvSpPr>
          <p:nvPr>
            <p:ph type="body" sz="quarter" idx="21" hasCustomPrompt="1"/>
          </p:nvPr>
        </p:nvSpPr>
        <p:spPr>
          <a:xfrm>
            <a:off x="1642676" y="5105663"/>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1" name="Text 5"/>
          <p:cNvSpPr>
            <a:spLocks noGrp="1"/>
          </p:cNvSpPr>
          <p:nvPr>
            <p:ph type="body" sz="quarter" idx="20" hasCustomPrompt="1"/>
          </p:nvPr>
        </p:nvSpPr>
        <p:spPr>
          <a:xfrm>
            <a:off x="1642676" y="4021973"/>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29" name="Text 6"/>
          <p:cNvSpPr>
            <a:spLocks noGrp="1"/>
          </p:cNvSpPr>
          <p:nvPr>
            <p:ph type="body" sz="quarter" idx="11" hasCustomPrompt="1"/>
          </p:nvPr>
        </p:nvSpPr>
        <p:spPr>
          <a:xfrm>
            <a:off x="1643542" y="2934894"/>
            <a:ext cx="4320000" cy="648000"/>
          </a:xfrm>
        </p:spPr>
        <p:txBody>
          <a:bodyPr wrap="square">
            <a:noAutofit/>
          </a:bodyPr>
          <a:lstStyle>
            <a:lvl1pPr marL="0" indent="0">
              <a:lnSpc>
                <a:spcPct val="100000"/>
              </a:lnSpc>
              <a:spcBef>
                <a:spcPts val="600"/>
              </a:spcBef>
              <a:spcAft>
                <a:spcPts val="600"/>
              </a:spcAft>
              <a:buNone/>
              <a:defRPr sz="1600" baseline="0">
                <a:solidFill>
                  <a:schemeClr val="tx1">
                    <a:lumMod val="65000"/>
                    <a:lumOff val="35000"/>
                  </a:schemeClr>
                </a:solidFill>
                <a:latin typeface="+mn-lt"/>
              </a:defRPr>
            </a:lvl1pPr>
          </a:lstStyle>
          <a:p>
            <a:pPr lvl="0"/>
            <a:r>
              <a:rPr lang="en-US"/>
              <a:t>Click to add text</a:t>
            </a:r>
            <a:endParaRPr lang="ru-RU" dirty="0"/>
          </a:p>
        </p:txBody>
      </p:sp>
      <p:sp>
        <p:nvSpPr>
          <p:cNvPr id="10" name="Text 7"/>
          <p:cNvSpPr>
            <a:spLocks noGrp="1"/>
          </p:cNvSpPr>
          <p:nvPr>
            <p:ph type="body" sz="quarter" idx="19" hasCustomPrompt="1"/>
          </p:nvPr>
        </p:nvSpPr>
        <p:spPr>
          <a:xfrm>
            <a:off x="796426" y="2017527"/>
            <a:ext cx="10530388" cy="669565"/>
          </a:xfrm>
        </p:spPr>
        <p:txBody>
          <a:bodyPr>
            <a:noAutofit/>
          </a:bodyPr>
          <a:lstStyle>
            <a:lvl1pPr marL="0" indent="0">
              <a:buNone/>
              <a:defRPr sz="16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09143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Definitions">
    <p:spTree>
      <p:nvGrpSpPr>
        <p:cNvPr id="1" name=""/>
        <p:cNvGrpSpPr/>
        <p:nvPr/>
      </p:nvGrpSpPr>
      <p:grpSpPr>
        <a:xfrm>
          <a:off x="0" y="0"/>
          <a:ext cx="0" cy="0"/>
          <a:chOff x="0" y="0"/>
          <a:chExt cx="0" cy="0"/>
        </a:xfrm>
      </p:grpSpPr>
      <p:sp>
        <p:nvSpPr>
          <p:cNvPr id="5" name="Text 1"/>
          <p:cNvSpPr>
            <a:spLocks noGrp="1"/>
          </p:cNvSpPr>
          <p:nvPr>
            <p:ph type="body" sz="quarter" idx="19" hasCustomPrompt="1"/>
          </p:nvPr>
        </p:nvSpPr>
        <p:spPr>
          <a:xfrm>
            <a:off x="796426" y="1903600"/>
            <a:ext cx="10557374" cy="669565"/>
          </a:xfrm>
        </p:spPr>
        <p:txBody>
          <a:bodyPr>
            <a:noAutofit/>
          </a:bodyPr>
          <a:lstStyle>
            <a:lvl1pPr marL="0" indent="0">
              <a:buNone/>
              <a:defRPr sz="1600">
                <a:solidFill>
                  <a:schemeClr val="tx1">
                    <a:lumMod val="65000"/>
                    <a:lumOff val="35000"/>
                  </a:schemeClr>
                </a:solidFill>
              </a:defRPr>
            </a:lvl1pPr>
          </a:lstStyle>
          <a:p>
            <a:pPr lvl="0"/>
            <a:r>
              <a:rPr lang="en-US"/>
              <a:t>Click to add text</a:t>
            </a:r>
            <a:endParaRPr lang="ru-RU" dirty="0"/>
          </a:p>
        </p:txBody>
      </p:sp>
      <p:sp>
        <p:nvSpPr>
          <p:cNvPr id="11"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405508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98158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name="Title Only">
    <p:spTree>
      <p:nvGrpSpPr>
        <p:cNvPr id="1" name=""/>
        <p:cNvGrpSpPr/>
        <p:nvPr/>
      </p:nvGrpSpPr>
      <p:grpSpPr>
        <a:xfrm>
          <a:off x="0" y="0"/>
          <a:ext cx="0" cy="0"/>
          <a:chOff x="0" y="0"/>
          <a:chExt cx="0" cy="0"/>
        </a:xfrm>
      </p:grpSpPr>
      <p:sp>
        <p:nvSpPr>
          <p:cNvPr id="11" name="Title"/>
          <p:cNvSpPr>
            <a:spLocks noGrp="1"/>
          </p:cNvSpPr>
          <p:nvPr>
            <p:ph type="title" hasCustomPrompt="1"/>
          </p:nvPr>
        </p:nvSpPr>
        <p:spPr>
          <a:xfrm>
            <a:off x="796426" y="120644"/>
            <a:ext cx="10557375" cy="1136791"/>
          </a:xfrm>
        </p:spPr>
        <p:txBody>
          <a:bodyPr anchor="b">
            <a:noAutofit/>
          </a:bodyPr>
          <a:lstStyle>
            <a:lvl1pPr>
              <a:defRPr sz="32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556979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name="30/7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4851400" y="0"/>
            <a:ext cx="7341891" cy="6857999"/>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5" name="Text 1"/>
          <p:cNvSpPr>
            <a:spLocks noGrp="1"/>
          </p:cNvSpPr>
          <p:nvPr>
            <p:ph type="body" sz="half" idx="2" hasCustomPrompt="1"/>
          </p:nvPr>
        </p:nvSpPr>
        <p:spPr>
          <a:xfrm>
            <a:off x="707574" y="2536941"/>
            <a:ext cx="3678161" cy="3897682"/>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10" name="Title"/>
          <p:cNvSpPr>
            <a:spLocks noGrp="1"/>
          </p:cNvSpPr>
          <p:nvPr>
            <p:ph type="title" hasCustomPrompt="1"/>
          </p:nvPr>
        </p:nvSpPr>
        <p:spPr>
          <a:xfrm>
            <a:off x="707574" y="546652"/>
            <a:ext cx="3678160" cy="1273681"/>
          </a:xfrm>
        </p:spPr>
        <p:txBody>
          <a:bodyPr anchor="b">
            <a:noAutofit/>
          </a:bodyPr>
          <a:lstStyle>
            <a:lvl1pPr>
              <a:defRPr sz="28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995897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name="70/3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0" y="0"/>
            <a:ext cx="4852663" cy="6857999"/>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ru-RU" dirty="0"/>
          </a:p>
        </p:txBody>
      </p:sp>
      <p:sp>
        <p:nvSpPr>
          <p:cNvPr id="5" name="Text 1"/>
          <p:cNvSpPr>
            <a:spLocks noGrp="1"/>
          </p:cNvSpPr>
          <p:nvPr>
            <p:ph type="body" sz="half" idx="2" hasCustomPrompt="1"/>
          </p:nvPr>
        </p:nvSpPr>
        <p:spPr>
          <a:xfrm>
            <a:off x="5550522" y="1941916"/>
            <a:ext cx="5803277" cy="4226871"/>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add text</a:t>
            </a:r>
            <a:endParaRPr lang="ru-RU" dirty="0"/>
          </a:p>
        </p:txBody>
      </p:sp>
      <p:sp>
        <p:nvSpPr>
          <p:cNvPr id="10" name="Title"/>
          <p:cNvSpPr>
            <a:spLocks noGrp="1"/>
          </p:cNvSpPr>
          <p:nvPr>
            <p:ph type="title" hasCustomPrompt="1"/>
          </p:nvPr>
        </p:nvSpPr>
        <p:spPr>
          <a:xfrm>
            <a:off x="5550522" y="120644"/>
            <a:ext cx="5803277" cy="1136791"/>
          </a:xfrm>
        </p:spPr>
        <p:txBody>
          <a:bodyPr anchor="b">
            <a:noAutofit/>
          </a:bodyPr>
          <a:lstStyle>
            <a:lvl1pPr>
              <a:defRPr sz="28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9070417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429"/>
            <a:ext cx="12192000" cy="6857141"/>
          </a:xfrm>
          <a:prstGeom prst="rect">
            <a:avLst/>
          </a:prstGeom>
        </p:spPr>
      </p:pic>
      <p:sp>
        <p:nvSpPr>
          <p:cNvPr id="3" name="Text 1"/>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add text</a:t>
            </a:r>
            <a:endParaRPr lang="ru-RU" dirty="0"/>
          </a:p>
        </p:txBody>
      </p:sp>
      <p:sp>
        <p:nvSpPr>
          <p:cNvPr id="2"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add title</a:t>
            </a:r>
            <a:endParaRPr lang="ru-RU" dirty="0"/>
          </a:p>
        </p:txBody>
      </p:sp>
    </p:spTree>
    <p:custDataLst>
      <p:tags r:id="rId32"/>
    </p:custDataLst>
    <p:extLst>
      <p:ext uri="{BB962C8B-B14F-4D97-AF65-F5344CB8AC3E}">
        <p14:creationId xmlns:p14="http://schemas.microsoft.com/office/powerpoint/2010/main" val="25903874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p:txStyles>
    <p:titleStyle>
      <a:lvl1pPr algn="l" defTabSz="914400" rtl="0" eaLnBrk="1" latinLnBrk="0" hangingPunct="1">
        <a:lnSpc>
          <a:spcPct val="90000"/>
        </a:lnSpc>
        <a:spcBef>
          <a:spcPct val="0"/>
        </a:spcBef>
        <a:buNone/>
        <a:defRPr sz="3200" kern="1200">
          <a:solidFill>
            <a:schemeClr val="tx1">
              <a:lumMod val="75000"/>
              <a:lumOff val="25000"/>
            </a:schemeClr>
          </a:solidFill>
          <a:latin typeface="+mj-lt"/>
          <a:ea typeface="Open Sans" panose="020B0606030504020204" pitchFamily="34" charset="0"/>
          <a:cs typeface="Open Sans" panose="020B0606030504020204" pitchFamily="34" charset="0"/>
        </a:defRPr>
      </a:lvl1pPr>
    </p:titleStyle>
    <p:bodyStyle>
      <a:lvl1pPr marL="0" indent="0" algn="l" defTabSz="914400" rtl="0" eaLnBrk="1" latinLnBrk="0" hangingPunct="1">
        <a:lnSpc>
          <a:spcPct val="130000"/>
        </a:lnSpc>
        <a:spcBef>
          <a:spcPts val="1000"/>
        </a:spcBef>
        <a:buFont typeface="Arial" panose="020B0604020202020204" pitchFamily="34" charset="0"/>
        <a:buNone/>
        <a:defRPr sz="16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3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3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3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3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8.xml"/><Relationship Id="rId1" Type="http://schemas.openxmlformats.org/officeDocument/2006/relationships/tags" Target="../tags/tag35.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3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7.xml"/><Relationship Id="rId1" Type="http://schemas.openxmlformats.org/officeDocument/2006/relationships/slideLayout" Target="../slideLayouts/slideLayout8.xml"/><Relationship Id="rId4" Type="http://schemas.openxmlformats.org/officeDocument/2006/relationships/image" Target="../media/image19.jpeg"/></Relationships>
</file>

<file path=ppt/slides/_rels/slide3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38.xml"/><Relationship Id="rId1" Type="http://schemas.openxmlformats.org/officeDocument/2006/relationships/slideLayout" Target="../slideLayouts/slideLayout8.xml"/><Relationship Id="rId4" Type="http://schemas.openxmlformats.org/officeDocument/2006/relationships/image" Target="../media/image21.jpe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1"/>
          <p:cNvSpPr/>
          <p:nvPr/>
        </p:nvSpPr>
        <p:spPr>
          <a:xfrm>
            <a:off x="4709" y="0"/>
            <a:ext cx="12192000" cy="6858000"/>
          </a:xfrm>
          <a:prstGeom prst="rect">
            <a:avLst/>
          </a:prstGeom>
          <a:solidFill>
            <a:srgbClr val="0F161D">
              <a:alpha val="7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itle"/>
          <p:cNvSpPr>
            <a:spLocks noGrp="1"/>
          </p:cNvSpPr>
          <p:nvPr>
            <p:ph type="ctrTitle"/>
          </p:nvPr>
        </p:nvSpPr>
        <p:spPr/>
        <p:txBody>
          <a:bodyPr anchor="t">
            <a:noAutofit/>
          </a:bodyPr>
          <a:lstStyle/>
          <a:p>
            <a:r>
              <a:rPr lang="en-US" sz="3200" b="1" dirty="0">
                <a:solidFill>
                  <a:prstClr val="white"/>
                </a:solidFill>
              </a:rPr>
              <a:t/>
            </a:r>
            <a:br>
              <a:rPr lang="en-US" sz="3200" b="1" dirty="0">
                <a:solidFill>
                  <a:prstClr val="white"/>
                </a:solidFill>
              </a:rPr>
            </a:br>
            <a:r>
              <a:rPr lang="en-US" sz="3200" b="1" dirty="0">
                <a:solidFill>
                  <a:prstClr val="white"/>
                </a:solidFill>
              </a:rPr>
              <a:t/>
            </a:r>
            <a:br>
              <a:rPr lang="en-US" sz="3200" b="1" dirty="0">
                <a:solidFill>
                  <a:prstClr val="white"/>
                </a:solidFill>
              </a:rPr>
            </a:br>
            <a:r>
              <a:rPr lang="en-US" sz="3200" b="1" dirty="0">
                <a:solidFill>
                  <a:prstClr val="white"/>
                </a:solidFill>
              </a:rPr>
              <a:t>BUSINESS SKILLS</a:t>
            </a:r>
            <a:br>
              <a:rPr lang="en-US" sz="3200" b="1" dirty="0">
                <a:solidFill>
                  <a:prstClr val="white"/>
                </a:solidFill>
              </a:rPr>
            </a:br>
            <a:r>
              <a:rPr lang="en-US" sz="3200" b="1" dirty="0">
                <a:solidFill>
                  <a:prstClr val="white"/>
                </a:solidFill>
              </a:rPr>
              <a:t>Investigate the structure of an organization as a workplace</a:t>
            </a:r>
            <a:endParaRPr lang="ru-RU" sz="3200" b="1" dirty="0">
              <a:solidFill>
                <a:prstClr val="white"/>
              </a:solidFill>
            </a:endParaRPr>
          </a:p>
        </p:txBody>
      </p:sp>
      <p:sp>
        <p:nvSpPr>
          <p:cNvPr id="7" name="Rectangle 2"/>
          <p:cNvSpPr/>
          <p:nvPr/>
        </p:nvSpPr>
        <p:spPr>
          <a:xfrm>
            <a:off x="1401613" y="2081111"/>
            <a:ext cx="4915847"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lumMod val="60000"/>
                  <a:lumOff val="40000"/>
                </a:schemeClr>
              </a:solidFill>
            </a:endParaRPr>
          </a:p>
        </p:txBody>
      </p:sp>
      <p:sp>
        <p:nvSpPr>
          <p:cNvPr id="8" name="Subtitle 1"/>
          <p:cNvSpPr>
            <a:spLocks noGrp="1"/>
          </p:cNvSpPr>
          <p:nvPr>
            <p:ph type="subTitle" idx="1"/>
          </p:nvPr>
        </p:nvSpPr>
        <p:spPr>
          <a:xfrm>
            <a:off x="1330218" y="4867684"/>
            <a:ext cx="6804212" cy="1655762"/>
          </a:xfrm>
        </p:spPr>
        <p:txBody>
          <a:bodyPr>
            <a:normAutofit/>
          </a:bodyPr>
          <a:lstStyle/>
          <a:p>
            <a:r>
              <a:rPr lang="en-US" b="1" dirty="0"/>
              <a:t>UNIT STANDARD NUMBER	: 	</a:t>
            </a:r>
            <a:r>
              <a:rPr lang="en-US" dirty="0"/>
              <a:t>14343</a:t>
            </a:r>
          </a:p>
          <a:p>
            <a:r>
              <a:rPr lang="en-US" b="1" dirty="0"/>
              <a:t>LEVEL ON THE NQF		: 	</a:t>
            </a:r>
            <a:r>
              <a:rPr lang="en-US" dirty="0"/>
              <a:t>2</a:t>
            </a:r>
          </a:p>
          <a:p>
            <a:r>
              <a:rPr lang="en-US" b="1" dirty="0"/>
              <a:t>CREDITS			: 	</a:t>
            </a:r>
            <a:r>
              <a:rPr lang="en-US" dirty="0"/>
              <a:t>8</a:t>
            </a:r>
          </a:p>
          <a:p>
            <a:endParaRPr lang="ru-RU" sz="2000" dirty="0">
              <a:solidFill>
                <a:schemeClr val="bg1"/>
              </a:solidFill>
              <a:latin typeface="+mj-lt"/>
            </a:endParaRPr>
          </a:p>
        </p:txBody>
      </p:sp>
    </p:spTree>
    <p:custDataLst>
      <p:tags r:id="rId1"/>
    </p:custDataLst>
    <p:extLst>
      <p:ext uri="{BB962C8B-B14F-4D97-AF65-F5344CB8AC3E}">
        <p14:creationId xmlns:p14="http://schemas.microsoft.com/office/powerpoint/2010/main" val="23685262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661851"/>
            <a:ext cx="9934300" cy="5772772"/>
          </a:xfrm>
        </p:spPr>
        <p:txBody>
          <a:bodyPr/>
          <a:lstStyle/>
          <a:p>
            <a:r>
              <a:rPr lang="en-US" sz="1400" b="1" dirty="0">
                <a:solidFill>
                  <a:schemeClr val="tx1"/>
                </a:solidFill>
              </a:rPr>
              <a:t>Organizational structure may differ within the same organization according to the particular requirements.</a:t>
            </a:r>
            <a:endParaRPr lang="en-US" sz="1400" dirty="0">
              <a:solidFill>
                <a:schemeClr val="tx1"/>
              </a:solidFill>
            </a:endParaRPr>
          </a:p>
          <a:p>
            <a:r>
              <a:rPr lang="en-US" sz="1400" dirty="0">
                <a:solidFill>
                  <a:schemeClr val="tx1"/>
                </a:solidFill>
              </a:rPr>
              <a:t> </a:t>
            </a:r>
          </a:p>
          <a:p>
            <a:r>
              <a:rPr lang="en-US" sz="1400" b="1" dirty="0">
                <a:solidFill>
                  <a:schemeClr val="tx1"/>
                </a:solidFill>
              </a:rPr>
              <a:t>Structure in an organization has three components (Robbins, 1989):</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 Complexity, referring to the degree to which activities within the organization are differentiated. This differentiation has three dimensions:</a:t>
            </a:r>
          </a:p>
          <a:p>
            <a:r>
              <a:rPr lang="en-US" sz="1400" dirty="0">
                <a:solidFill>
                  <a:schemeClr val="tx1"/>
                </a:solidFill>
              </a:rPr>
              <a:t>- horizontal differentiation refers to the degree of differentiation between units based on the orientation of members, the nature of tasks they perform and their education and training,</a:t>
            </a:r>
          </a:p>
          <a:p>
            <a:r>
              <a:rPr lang="en-US" sz="1400" dirty="0">
                <a:solidFill>
                  <a:schemeClr val="tx1"/>
                </a:solidFill>
              </a:rPr>
              <a:t>- vertical differentiation is characterized by the number of hierarchical levels in the organization, and</a:t>
            </a:r>
          </a:p>
          <a:p>
            <a:r>
              <a:rPr lang="en-US" sz="1400" dirty="0">
                <a:solidFill>
                  <a:schemeClr val="tx1"/>
                </a:solidFill>
              </a:rPr>
              <a:t>- spatial differentiation is the degree to which the location of the organization's offices, facilities and personnel are geographically distributed;</a:t>
            </a:r>
          </a:p>
          <a:p>
            <a:r>
              <a:rPr lang="en-US" sz="1400" dirty="0">
                <a:solidFill>
                  <a:schemeClr val="tx1"/>
                </a:solidFill>
              </a:rPr>
              <a:t>· Formalization refers to the extent to which jobs within the organization are specialized. The degree of formalization can vary widely between and within organizations;</a:t>
            </a:r>
          </a:p>
          <a:p>
            <a:r>
              <a:rPr lang="en-US" sz="1400" dirty="0">
                <a:solidFill>
                  <a:schemeClr val="tx1"/>
                </a:solidFill>
              </a:rPr>
              <a:t>· Centralization refers to the degree to which decision making is concentrated at one point in the organization.</a:t>
            </a:r>
          </a:p>
          <a:p>
            <a:endParaRPr lang="en-US" dirty="0"/>
          </a:p>
        </p:txBody>
      </p:sp>
    </p:spTree>
    <p:extLst>
      <p:ext uri="{BB962C8B-B14F-4D97-AF65-F5344CB8AC3E}">
        <p14:creationId xmlns:p14="http://schemas.microsoft.com/office/powerpoint/2010/main" val="1055172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37891" y="350228"/>
            <a:ext cx="9777546" cy="5537640"/>
          </a:xfrm>
        </p:spPr>
        <p:txBody>
          <a:bodyPr/>
          <a:lstStyle/>
          <a:p>
            <a:r>
              <a:rPr lang="en-US" sz="1400" b="1" dirty="0">
                <a:solidFill>
                  <a:schemeClr val="tx1"/>
                </a:solidFill>
              </a:rPr>
              <a:t>Designing organizational structures</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Some important considerations in designing an effective organizational structure are:</a:t>
            </a:r>
          </a:p>
          <a:p>
            <a:r>
              <a:rPr lang="en-US" sz="1400" dirty="0">
                <a:solidFill>
                  <a:schemeClr val="tx1"/>
                </a:solidFill>
              </a:rPr>
              <a:t> </a:t>
            </a:r>
          </a:p>
          <a:p>
            <a:r>
              <a:rPr lang="en-US" sz="1400" dirty="0">
                <a:solidFill>
                  <a:schemeClr val="tx1"/>
                </a:solidFill>
              </a:rPr>
              <a:t>· </a:t>
            </a:r>
            <a:r>
              <a:rPr lang="en-US" sz="1400" b="1" i="1" dirty="0">
                <a:solidFill>
                  <a:schemeClr val="tx1"/>
                </a:solidFill>
              </a:rPr>
              <a:t>Clarity</a:t>
            </a:r>
            <a:r>
              <a:rPr lang="en-US" sz="1400" b="1" dirty="0">
                <a:solidFill>
                  <a:schemeClr val="tx1"/>
                </a:solidFill>
              </a:rPr>
              <a:t> The structure of the organization</a:t>
            </a:r>
            <a:r>
              <a:rPr lang="en-US" sz="1400" dirty="0">
                <a:solidFill>
                  <a:schemeClr val="tx1"/>
                </a:solidFill>
              </a:rPr>
              <a:t> should be such that there is no confusion about people's goals, tasks, style of functioning, reporting relationship and sources of information.</a:t>
            </a:r>
          </a:p>
          <a:p>
            <a:r>
              <a:rPr lang="en-US" sz="1400" dirty="0">
                <a:solidFill>
                  <a:schemeClr val="tx1"/>
                </a:solidFill>
              </a:rPr>
              <a:t>· </a:t>
            </a:r>
            <a:r>
              <a:rPr lang="en-US" sz="1400" b="1" i="1" dirty="0">
                <a:solidFill>
                  <a:schemeClr val="tx1"/>
                </a:solidFill>
              </a:rPr>
              <a:t>Understanding</a:t>
            </a:r>
            <a:r>
              <a:rPr lang="en-US" sz="1400" b="1" dirty="0">
                <a:solidFill>
                  <a:schemeClr val="tx1"/>
                </a:solidFill>
              </a:rPr>
              <a:t> The structure of an organization</a:t>
            </a:r>
            <a:r>
              <a:rPr lang="en-US" sz="1400" dirty="0">
                <a:solidFill>
                  <a:schemeClr val="tx1"/>
                </a:solidFill>
              </a:rPr>
              <a:t> should provide people with a clear picture of how their work fits into the organization.</a:t>
            </a:r>
          </a:p>
          <a:p>
            <a:r>
              <a:rPr lang="en-US" sz="1400" dirty="0">
                <a:solidFill>
                  <a:schemeClr val="tx1"/>
                </a:solidFill>
              </a:rPr>
              <a:t>· </a:t>
            </a:r>
            <a:r>
              <a:rPr lang="en-US" sz="1400" b="1" i="1" dirty="0">
                <a:solidFill>
                  <a:schemeClr val="tx1"/>
                </a:solidFill>
              </a:rPr>
              <a:t>De-centralization</a:t>
            </a:r>
            <a:r>
              <a:rPr lang="en-US" sz="1400" dirty="0">
                <a:solidFill>
                  <a:schemeClr val="tx1"/>
                </a:solidFill>
              </a:rPr>
              <a:t> the design of an organization should compel discussions and decisions at the lowest possible level.</a:t>
            </a:r>
          </a:p>
          <a:p>
            <a:r>
              <a:rPr lang="en-US" sz="1400" dirty="0">
                <a:solidFill>
                  <a:schemeClr val="tx1"/>
                </a:solidFill>
              </a:rPr>
              <a:t>· </a:t>
            </a:r>
            <a:r>
              <a:rPr lang="en-US" sz="1400" b="1" i="1" dirty="0">
                <a:solidFill>
                  <a:schemeClr val="tx1"/>
                </a:solidFill>
              </a:rPr>
              <a:t>Stability and adaptability</a:t>
            </a:r>
            <a:r>
              <a:rPr lang="en-US" sz="1400" dirty="0">
                <a:solidFill>
                  <a:schemeClr val="tx1"/>
                </a:solidFill>
              </a:rPr>
              <a:t> while the organizational structure should be adaptable to environmental changes, it should remain steady during unfavorable conditions.</a:t>
            </a:r>
          </a:p>
          <a:p>
            <a:r>
              <a:rPr lang="en-US" sz="1400" b="1" dirty="0">
                <a:solidFill>
                  <a:schemeClr val="tx1"/>
                </a:solidFill>
              </a:rPr>
              <a:t> </a:t>
            </a:r>
            <a:endParaRPr lang="en-US" sz="1400" dirty="0">
              <a:solidFill>
                <a:schemeClr val="tx1"/>
              </a:solidFill>
            </a:endParaRPr>
          </a:p>
          <a:p>
            <a:r>
              <a:rPr lang="en-US" sz="1400" b="1" dirty="0">
                <a:solidFill>
                  <a:schemeClr val="tx1"/>
                </a:solidFill>
              </a:rPr>
              <a:t>Principles of organization structure</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Modern organizational structures have evolved from several organizational theories, which have identified certain principles as basic to any organization.</a:t>
            </a:r>
          </a:p>
          <a:p>
            <a:endParaRPr lang="en-US" dirty="0"/>
          </a:p>
        </p:txBody>
      </p:sp>
    </p:spTree>
    <p:extLst>
      <p:ext uri="{BB962C8B-B14F-4D97-AF65-F5344CB8AC3E}">
        <p14:creationId xmlns:p14="http://schemas.microsoft.com/office/powerpoint/2010/main" val="1131969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26428" y="282804"/>
            <a:ext cx="10123824" cy="5945496"/>
          </a:xfrm>
        </p:spPr>
        <p:txBody>
          <a:bodyPr/>
          <a:lstStyle/>
          <a:p>
            <a:r>
              <a:rPr lang="en-US" b="1" dirty="0">
                <a:solidFill>
                  <a:schemeClr val="tx1"/>
                </a:solidFill>
              </a:rPr>
              <a:t>Specialization</a:t>
            </a:r>
            <a:endParaRPr lang="en-US" dirty="0">
              <a:solidFill>
                <a:schemeClr val="tx1"/>
              </a:solidFill>
            </a:endParaRPr>
          </a:p>
          <a:p>
            <a:r>
              <a:rPr lang="en-US" dirty="0">
                <a:solidFill>
                  <a:schemeClr val="tx1"/>
                </a:solidFill>
              </a:rPr>
              <a:t> </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Specialization facilitates division of work into units for efficient performance. According to the classical approach, work can be performed much better if it is divided into components and people are encouraged to specialize by components. Work can be specialized both horizontally and vertically (Anderson, 1988). Vertical specialization in a research organization refers to different kinds of work at different levels, such as project leader, scientist, researcher, field staff, etc. Horizontally, work is divided into departments like genetics, plant pathology, administration, accounts, etc. Specialization enables application of specialized knowledge which betters the quality of work and improves organizational efficiency. At the same time, it can also influence fundamental work attitudes, relationships and communication. This may make coordination difficult and obstruct the functioning of the organization. </a:t>
            </a:r>
          </a:p>
        </p:txBody>
      </p:sp>
      <p:pic>
        <p:nvPicPr>
          <p:cNvPr id="6146" name="Picture 2" descr="Image result for different departments in an organisation">
            <a:extLst>
              <a:ext uri="{FF2B5EF4-FFF2-40B4-BE49-F238E27FC236}">
                <a16:creationId xmlns:a16="http://schemas.microsoft.com/office/drawing/2014/main" id="{7C6FD77A-A660-46B9-93E4-B69965ACA9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0078" y="414779"/>
            <a:ext cx="5058709" cy="2753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876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870857"/>
            <a:ext cx="9594666" cy="5563766"/>
          </a:xfrm>
        </p:spPr>
        <p:txBody>
          <a:bodyPr/>
          <a:lstStyle/>
          <a:p>
            <a:r>
              <a:rPr lang="en-US" dirty="0">
                <a:solidFill>
                  <a:schemeClr val="tx1"/>
                </a:solidFill>
              </a:rPr>
              <a:t>These are differences in:</a:t>
            </a:r>
          </a:p>
          <a:p>
            <a:r>
              <a:rPr lang="en-US" dirty="0">
                <a:solidFill>
                  <a:schemeClr val="tx1"/>
                </a:solidFill>
              </a:rPr>
              <a:t> </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goal orientation;</a:t>
            </a:r>
          </a:p>
          <a:p>
            <a:r>
              <a:rPr lang="en-US" dirty="0">
                <a:solidFill>
                  <a:schemeClr val="tx1"/>
                </a:solidFill>
              </a:rPr>
              <a:t>· time orientation;</a:t>
            </a:r>
          </a:p>
          <a:p>
            <a:r>
              <a:rPr lang="en-US" dirty="0">
                <a:solidFill>
                  <a:schemeClr val="tx1"/>
                </a:solidFill>
              </a:rPr>
              <a:t>· inter-personal orientation; and</a:t>
            </a:r>
          </a:p>
          <a:p>
            <a:r>
              <a:rPr lang="en-US" dirty="0">
                <a:solidFill>
                  <a:schemeClr val="tx1"/>
                </a:solidFill>
              </a:rPr>
              <a:t>· the formality of structure (Lawrence and </a:t>
            </a:r>
            <a:r>
              <a:rPr lang="en-US" dirty="0" err="1">
                <a:solidFill>
                  <a:schemeClr val="tx1"/>
                </a:solidFill>
              </a:rPr>
              <a:t>Lorsch</a:t>
            </a:r>
            <a:r>
              <a:rPr lang="en-US" dirty="0">
                <a:solidFill>
                  <a:schemeClr val="tx1"/>
                </a:solidFill>
              </a:rPr>
              <a:t>, 1967).</a:t>
            </a:r>
          </a:p>
          <a:p>
            <a:r>
              <a:rPr lang="en-US" b="1" dirty="0"/>
              <a:t> </a:t>
            </a:r>
            <a:endParaRPr lang="en-US" dirty="0"/>
          </a:p>
          <a:p>
            <a:endParaRPr lang="en-US" dirty="0"/>
          </a:p>
        </p:txBody>
      </p:sp>
      <p:pic>
        <p:nvPicPr>
          <p:cNvPr id="7170" name="Picture 2" descr="Image result for  differences in goal orientation· time orientation inter-personal orientation; and · the formality of structure in an organisation">
            <a:extLst>
              <a:ext uri="{FF2B5EF4-FFF2-40B4-BE49-F238E27FC236}">
                <a16:creationId xmlns:a16="http://schemas.microsoft.com/office/drawing/2014/main" id="{E8475933-2990-41D7-BB09-4025907A7F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8133" y="1527143"/>
            <a:ext cx="4752534" cy="2449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1969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557349"/>
            <a:ext cx="9307283" cy="5877274"/>
          </a:xfrm>
        </p:spPr>
        <p:txBody>
          <a:bodyPr/>
          <a:lstStyle/>
          <a:p>
            <a:r>
              <a:rPr lang="en-US" b="1" dirty="0">
                <a:solidFill>
                  <a:schemeClr val="tx1"/>
                </a:solidFill>
              </a:rPr>
              <a:t>Coordination</a:t>
            </a:r>
            <a:endParaRPr lang="en-US" dirty="0">
              <a:solidFill>
                <a:schemeClr val="tx1"/>
              </a:solidFill>
            </a:endParaRPr>
          </a:p>
          <a:p>
            <a:r>
              <a:rPr lang="en-US" dirty="0">
                <a:solidFill>
                  <a:schemeClr val="tx1"/>
                </a:solidFill>
              </a:rPr>
              <a:t> </a:t>
            </a:r>
          </a:p>
          <a:p>
            <a:r>
              <a:rPr lang="en-US" dirty="0">
                <a:solidFill>
                  <a:schemeClr val="tx1"/>
                </a:solidFill>
              </a:rPr>
              <a:t>Coordination refers to integrating the objectives and activities of specialized departments to realize broad strategic objectives of the organization. It includes two basic decisions pertaining to:</a:t>
            </a:r>
          </a:p>
          <a:p>
            <a:r>
              <a:rPr lang="en-US" dirty="0">
                <a:solidFill>
                  <a:schemeClr val="tx1"/>
                </a:solidFill>
              </a:rPr>
              <a:t> </a:t>
            </a:r>
          </a:p>
          <a:p>
            <a:r>
              <a:rPr lang="en-US" dirty="0">
                <a:solidFill>
                  <a:schemeClr val="tx1"/>
                </a:solidFill>
              </a:rPr>
              <a:t>(</a:t>
            </a:r>
            <a:r>
              <a:rPr lang="en-US" dirty="0" err="1">
                <a:solidFill>
                  <a:schemeClr val="tx1"/>
                </a:solidFill>
              </a:rPr>
              <a:t>i</a:t>
            </a:r>
            <a:r>
              <a:rPr lang="en-US" dirty="0">
                <a:solidFill>
                  <a:schemeClr val="tx1"/>
                </a:solidFill>
              </a:rPr>
              <a:t>) which units or groups should be placed together; and</a:t>
            </a:r>
          </a:p>
          <a:p>
            <a:r>
              <a:rPr lang="en-US" dirty="0">
                <a:solidFill>
                  <a:schemeClr val="tx1"/>
                </a:solidFill>
              </a:rPr>
              <a:t> </a:t>
            </a:r>
          </a:p>
          <a:p>
            <a:r>
              <a:rPr lang="en-US" dirty="0">
                <a:solidFill>
                  <a:schemeClr val="tx1"/>
                </a:solidFill>
              </a:rPr>
              <a:t>(ii) the patterns of relationships, information networks and communication (Anderson, 1988). In agricultural research institutions, where most of the research is multidisciplinary but involves specialization, coordination of different activities is important to achieve strategic objectives. Efficient coordination can also help in resolving conflicts and disputes between scientists in a research organization. Hierarchy facilitates vertical coordination of various departments and their activities. Organizational theorists have over the years developed several principles relating to the hierarchy of authority for coordinating various activities. Some of the important principles are discussed below.</a:t>
            </a:r>
          </a:p>
          <a:p>
            <a:endParaRPr lang="en-US" dirty="0">
              <a:solidFill>
                <a:schemeClr val="tx1"/>
              </a:solidFill>
            </a:endParaRPr>
          </a:p>
        </p:txBody>
      </p:sp>
    </p:spTree>
    <p:extLst>
      <p:ext uri="{BB962C8B-B14F-4D97-AF65-F5344CB8AC3E}">
        <p14:creationId xmlns:p14="http://schemas.microsoft.com/office/powerpoint/2010/main" val="50685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853440"/>
            <a:ext cx="10256517" cy="5581183"/>
          </a:xfrm>
        </p:spPr>
        <p:txBody>
          <a:bodyPr/>
          <a:lstStyle/>
          <a:p>
            <a:r>
              <a:rPr lang="en-US" b="1" dirty="0">
                <a:solidFill>
                  <a:schemeClr val="tx1"/>
                </a:solidFill>
              </a:rPr>
              <a:t>Unity of Command</a:t>
            </a:r>
            <a:r>
              <a:rPr lang="en-US" dirty="0">
                <a:solidFill>
                  <a:schemeClr val="tx1"/>
                </a:solidFill>
              </a:rPr>
              <a:t> Every person in an organization should be responsible to one superior and receive orders from that person only. </a:t>
            </a:r>
            <a:r>
              <a:rPr lang="en-US" dirty="0" err="1">
                <a:solidFill>
                  <a:schemeClr val="tx1"/>
                </a:solidFill>
              </a:rPr>
              <a:t>Fayol</a:t>
            </a:r>
            <a:r>
              <a:rPr lang="en-US" dirty="0">
                <a:solidFill>
                  <a:schemeClr val="tx1"/>
                </a:solidFill>
              </a:rPr>
              <a:t> (1949) considered this to be the most important principle for efficient working and increased productivity in an organization.</a:t>
            </a:r>
          </a:p>
          <a:p>
            <a:r>
              <a:rPr lang="en-US" dirty="0">
                <a:solidFill>
                  <a:schemeClr val="tx1"/>
                </a:solidFill>
              </a:rPr>
              <a:t> </a:t>
            </a:r>
          </a:p>
          <a:p>
            <a:r>
              <a:rPr lang="en-US" dirty="0">
                <a:solidFill>
                  <a:schemeClr val="tx1"/>
                </a:solidFill>
              </a:rPr>
              <a:t>The </a:t>
            </a:r>
            <a:r>
              <a:rPr lang="en-US" b="1" dirty="0">
                <a:solidFill>
                  <a:schemeClr val="tx1"/>
                </a:solidFill>
              </a:rPr>
              <a:t>Scalar Principle</a:t>
            </a:r>
            <a:r>
              <a:rPr lang="en-US" dirty="0">
                <a:solidFill>
                  <a:schemeClr val="tx1"/>
                </a:solidFill>
              </a:rPr>
              <a:t> Decision making authority and the chain of command in an organization should flow in a straight line from the highest level to the lowest. The principle evolves from the principle of unity of command. However, this may not always be possible, particularly in large organizations or in research institutions. Therefore </a:t>
            </a:r>
            <a:r>
              <a:rPr lang="en-US" dirty="0" err="1">
                <a:solidFill>
                  <a:schemeClr val="tx1"/>
                </a:solidFill>
              </a:rPr>
              <a:t>Fayol</a:t>
            </a:r>
            <a:r>
              <a:rPr lang="en-US" dirty="0">
                <a:solidFill>
                  <a:schemeClr val="tx1"/>
                </a:solidFill>
              </a:rPr>
              <a:t> (1949) felt that members in such organizations could also communicate directly at the same level of hierarchy, with prior intimation to their superiors.</a:t>
            </a:r>
          </a:p>
          <a:p>
            <a:endParaRPr lang="en-US" dirty="0">
              <a:solidFill>
                <a:schemeClr val="tx1"/>
              </a:solidFill>
            </a:endParaRPr>
          </a:p>
        </p:txBody>
      </p:sp>
    </p:spTree>
    <p:extLst>
      <p:ext uri="{BB962C8B-B14F-4D97-AF65-F5344CB8AC3E}">
        <p14:creationId xmlns:p14="http://schemas.microsoft.com/office/powerpoint/2010/main" val="2469131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 Placeholder 4"/>
          <p:cNvSpPr>
            <a:spLocks noGrp="1"/>
          </p:cNvSpPr>
          <p:nvPr>
            <p:ph type="body" sz="half" idx="2"/>
          </p:nvPr>
        </p:nvSpPr>
        <p:spPr/>
        <p:txBody>
          <a:bodyPr/>
          <a:lstStyle/>
          <a:p>
            <a:endParaRPr lang="en-US"/>
          </a:p>
        </p:txBody>
      </p:sp>
      <p:sp>
        <p:nvSpPr>
          <p:cNvPr id="6" name="ISPRING_INTERACTION_SHAPE0"/>
          <p:cNvSpPr/>
          <p:nvPr/>
        </p:nvSpPr>
        <p:spPr>
          <a:xfrm>
            <a:off x="0" y="0"/>
            <a:ext cx="12192000" cy="6858000"/>
          </a:xfrm>
          <a:prstGeom prst="rect">
            <a:avLst/>
          </a:prstGeom>
          <a:solidFill>
            <a:srgbClr val="FFFFFF"/>
          </a:solidFill>
          <a:ln w="12700" cap="flat" cmpd="sng" algn="ctr">
            <a:noFill/>
            <a:prstDash val="solid"/>
            <a:miter lim="800000"/>
          </a:ln>
          <a:effectLst>
            <a:innerShdw>
              <a:scrgbClr r="0" g="0" b="0">
                <a:alpha val="0"/>
              </a:scrgbClr>
            </a:innerShdw>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SPRING_INTERACTION_SHAPE1"/>
          <p:cNvPicPr>
            <a:picLocks/>
          </p:cNvPicPr>
          <p:nvPr/>
        </p:nvPicPr>
        <p:blipFill>
          <a:blip r:embed="rId4">
            <a:extLst>
              <a:ext uri="{28A0092B-C50C-407E-A947-70E740481C1C}">
                <a14:useLocalDpi xmlns:a14="http://schemas.microsoft.com/office/drawing/2010/main" val="0"/>
              </a:ext>
            </a:extLst>
          </a:blip>
          <a:srcRect/>
          <a:stretch>
            <a:fillRect/>
          </a:stretch>
        </p:blipFill>
        <p:spPr>
          <a:xfrm>
            <a:off x="2147570" y="1851660"/>
            <a:ext cx="7899400" cy="4445000"/>
          </a:xfrm>
          <a:prstGeom prst="rect">
            <a:avLst/>
          </a:prstGeom>
          <a:effectLst>
            <a:outerShdw blurRad="114300" dist="38100" dir="5400000" rotWithShape="0">
              <a:scrgbClr r="0" g="0" b="0">
                <a:alpha val="20000"/>
              </a:scrgbClr>
            </a:outerShdw>
          </a:effectLst>
        </p:spPr>
      </p:pic>
      <p:sp>
        <p:nvSpPr>
          <p:cNvPr id="8" name="ISPRING_INTERACTION_SHAPE2"/>
          <p:cNvSpPr txBox="1"/>
          <p:nvPr/>
        </p:nvSpPr>
        <p:spPr>
          <a:xfrm>
            <a:off x="731520" y="411480"/>
            <a:ext cx="10728960" cy="553998"/>
          </a:xfrm>
          <a:prstGeom prst="rect">
            <a:avLst/>
          </a:prstGeom>
          <a:noFill/>
          <a:effectLst>
            <a:innerShdw>
              <a:scrgbClr r="0" g="0" b="0">
                <a:alpha val="0"/>
              </a:scrgbClr>
            </a:innerShdw>
          </a:effectLst>
        </p:spPr>
        <p:txBody>
          <a:bodyPr vert="horz" rtlCol="0">
            <a:spAutoFit/>
          </a:bodyPr>
          <a:lstStyle/>
          <a:p>
            <a:pPr algn="ctr"/>
            <a:r>
              <a:rPr lang="en-US" sz="3000">
                <a:solidFill>
                  <a:srgbClr val="343944"/>
                </a:solidFill>
                <a:effectLst/>
                <a:latin typeface="Segoe UI" panose="020B0502040204020203" pitchFamily="34" charset="0"/>
              </a:rPr>
              <a:t>   Interaction</a:t>
            </a:r>
          </a:p>
        </p:txBody>
      </p:sp>
      <p:pic>
        <p:nvPicPr>
          <p:cNvPr id="9" name="ISPRING_INTERACTION_SHAPE3"/>
          <p:cNvPicPr>
            <a:picLocks/>
          </p:cNvPicPr>
          <p:nvPr/>
        </p:nvPicPr>
        <p:blipFill>
          <a:blip r:embed="rId5">
            <a:extLst>
              <a:ext uri="{28A0092B-C50C-407E-A947-70E740481C1C}">
                <a14:useLocalDpi xmlns:a14="http://schemas.microsoft.com/office/drawing/2010/main" val="0"/>
              </a:ext>
            </a:extLst>
          </a:blip>
          <a:srcRect/>
          <a:stretch>
            <a:fillRect/>
          </a:stretch>
        </p:blipFill>
        <p:spPr>
          <a:xfrm>
            <a:off x="4839441" y="482600"/>
            <a:ext cx="406400" cy="406400"/>
          </a:xfrm>
          <a:prstGeom prst="rect">
            <a:avLst/>
          </a:prstGeom>
          <a:effectLst>
            <a:innerShdw>
              <a:scrgbClr r="0" g="0" b="0">
                <a:alpha val="0"/>
              </a:scrgbClr>
            </a:innerShdw>
          </a:effectLst>
        </p:spPr>
      </p:pic>
      <p:sp>
        <p:nvSpPr>
          <p:cNvPr id="10" name="ISPRING_INTERACTION_SHAPE4"/>
          <p:cNvSpPr txBox="1"/>
          <p:nvPr/>
        </p:nvSpPr>
        <p:spPr>
          <a:xfrm>
            <a:off x="731520" y="1097280"/>
            <a:ext cx="10728960" cy="430887"/>
          </a:xfrm>
          <a:prstGeom prst="rect">
            <a:avLst/>
          </a:prstGeom>
          <a:noFill/>
          <a:effectLst>
            <a:innerShdw>
              <a:scrgbClr r="0" g="0" b="0">
                <a:alpha val="0"/>
              </a:scrgbClr>
            </a:innerShdw>
          </a:effectLst>
        </p:spPr>
        <p:txBody>
          <a:bodyPr vert="horz" rtlCol="0">
            <a:spAutoFit/>
          </a:bodyPr>
          <a:lstStyle/>
          <a:p>
            <a:pPr algn="ctr"/>
            <a:r>
              <a:rPr lang="en-US" sz="2200">
                <a:solidFill>
                  <a:srgbClr val="343944"/>
                </a:solidFill>
                <a:effectLst/>
                <a:latin typeface="Segoe UI" panose="020B0502040204020203" pitchFamily="34" charset="0"/>
              </a:rPr>
              <a:t>Click the </a:t>
            </a:r>
            <a:r>
              <a:rPr lang="en-US" sz="2200" b="1">
                <a:solidFill>
                  <a:srgbClr val="343944"/>
                </a:solidFill>
                <a:effectLst/>
                <a:latin typeface="Segoe UI Semibold" panose="020B0702040204020203" pitchFamily="34" charset="0"/>
              </a:rPr>
              <a:t>Interaction</a:t>
            </a:r>
            <a:r>
              <a:rPr lang="en-US" sz="2200">
                <a:solidFill>
                  <a:srgbClr val="343944"/>
                </a:solidFill>
                <a:effectLst/>
                <a:latin typeface="Segoe UI" panose="020B0502040204020203" pitchFamily="34" charset="0"/>
              </a:rPr>
              <a:t> button to edit this object</a:t>
            </a:r>
          </a:p>
        </p:txBody>
      </p:sp>
    </p:spTree>
    <p:custDataLst>
      <p:tags r:id="rId1"/>
    </p:custDataLst>
    <p:extLst>
      <p:ext uri="{BB962C8B-B14F-4D97-AF65-F5344CB8AC3E}">
        <p14:creationId xmlns:p14="http://schemas.microsoft.com/office/powerpoint/2010/main" val="1839848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2046514"/>
            <a:ext cx="10334895" cy="4388109"/>
          </a:xfrm>
        </p:spPr>
        <p:txBody>
          <a:bodyPr/>
          <a:lstStyle/>
          <a:p>
            <a:pPr lvl="0"/>
            <a:r>
              <a:rPr lang="en-US" dirty="0">
                <a:solidFill>
                  <a:schemeClr val="tx1"/>
                </a:solidFill>
              </a:rPr>
              <a:t>The concept of support functions is explained with an example from the relevant industry. </a:t>
            </a:r>
          </a:p>
          <a:p>
            <a:pPr lvl="0"/>
            <a:r>
              <a:rPr lang="en-US" dirty="0">
                <a:solidFill>
                  <a:schemeClr val="tx1"/>
                </a:solidFill>
              </a:rPr>
              <a:t> Specific support functions are named with reference to the selected </a:t>
            </a:r>
            <a:r>
              <a:rPr lang="en-US" dirty="0" err="1">
                <a:solidFill>
                  <a:schemeClr val="tx1"/>
                </a:solidFill>
              </a:rPr>
              <a:t>organisation</a:t>
            </a:r>
            <a:r>
              <a:rPr lang="en-US" dirty="0">
                <a:solidFill>
                  <a:schemeClr val="tx1"/>
                </a:solidFill>
              </a:rPr>
              <a:t>. </a:t>
            </a:r>
          </a:p>
          <a:p>
            <a:pPr lvl="0"/>
            <a:r>
              <a:rPr lang="en-US" dirty="0">
                <a:solidFill>
                  <a:schemeClr val="tx1"/>
                </a:solidFill>
              </a:rPr>
              <a:t> The relationship between one support unit and the other business units of the selected </a:t>
            </a:r>
            <a:r>
              <a:rPr lang="en-US" dirty="0" err="1">
                <a:solidFill>
                  <a:schemeClr val="tx1"/>
                </a:solidFill>
              </a:rPr>
              <a:t>organisation</a:t>
            </a:r>
            <a:r>
              <a:rPr lang="en-US" dirty="0">
                <a:solidFill>
                  <a:schemeClr val="tx1"/>
                </a:solidFill>
              </a:rPr>
              <a:t> is explained at a basic level of understanding. </a:t>
            </a:r>
          </a:p>
          <a:p>
            <a:r>
              <a:rPr lang="en-US" dirty="0">
                <a:solidFill>
                  <a:schemeClr val="tx1"/>
                </a:solidFill>
              </a:rPr>
              <a:t> Five examples are listed in which the support unit adds value to the </a:t>
            </a:r>
            <a:r>
              <a:rPr lang="en-US" dirty="0" err="1">
                <a:solidFill>
                  <a:schemeClr val="tx1"/>
                </a:solidFill>
              </a:rPr>
              <a:t>organisation</a:t>
            </a:r>
            <a:r>
              <a:rPr lang="en-US" dirty="0">
                <a:solidFill>
                  <a:schemeClr val="tx1"/>
                </a:solidFill>
              </a:rPr>
              <a:t>.</a:t>
            </a:r>
          </a:p>
        </p:txBody>
      </p:sp>
      <p:sp>
        <p:nvSpPr>
          <p:cNvPr id="4" name="Title 3"/>
          <p:cNvSpPr>
            <a:spLocks noGrp="1"/>
          </p:cNvSpPr>
          <p:nvPr>
            <p:ph type="title"/>
          </p:nvPr>
        </p:nvSpPr>
        <p:spPr>
          <a:xfrm>
            <a:off x="707574" y="546652"/>
            <a:ext cx="10979330" cy="1273681"/>
          </a:xfrm>
        </p:spPr>
        <p:txBody>
          <a:bodyPr/>
          <a:lstStyle/>
          <a:p>
            <a:r>
              <a:rPr lang="en-ZA" b="1" dirty="0"/>
              <a:t>SESSION 2</a:t>
            </a:r>
            <a:r>
              <a:rPr lang="en-US" dirty="0"/>
              <a:t/>
            </a:r>
            <a:br>
              <a:rPr lang="en-US" dirty="0"/>
            </a:br>
            <a:r>
              <a:rPr lang="en-US" b="1" dirty="0"/>
              <a:t>Identify support functions within a selected </a:t>
            </a:r>
            <a:r>
              <a:rPr lang="en-US" b="1" dirty="0" err="1"/>
              <a:t>organisation</a:t>
            </a:r>
            <a:endParaRPr lang="en-US" dirty="0"/>
          </a:p>
        </p:txBody>
      </p:sp>
    </p:spTree>
    <p:extLst>
      <p:ext uri="{BB962C8B-B14F-4D97-AF65-F5344CB8AC3E}">
        <p14:creationId xmlns:p14="http://schemas.microsoft.com/office/powerpoint/2010/main" val="875672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09611" y="2226072"/>
            <a:ext cx="9812380" cy="4736452"/>
          </a:xfrm>
        </p:spPr>
        <p:txBody>
          <a:bodyPr/>
          <a:lstStyle/>
          <a:p>
            <a:pPr>
              <a:lnSpc>
                <a:spcPct val="150000"/>
              </a:lnSpc>
              <a:spcBef>
                <a:spcPts val="0"/>
              </a:spcBef>
            </a:pPr>
            <a:r>
              <a:rPr lang="en-US" b="1" dirty="0">
                <a:latin typeface="Century Gothic" panose="020B0502020202020204" pitchFamily="34" charset="0"/>
                <a:ea typeface="Times New Roman" panose="02020603050405020304" pitchFamily="18" charset="0"/>
                <a:cs typeface="Times New Roman" panose="02020603050405020304" pitchFamily="18" charset="0"/>
              </a:rPr>
              <a:t> </a:t>
            </a:r>
            <a:endParaRPr lang="en-US" dirty="0">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b="1"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Business functions</a:t>
            </a:r>
            <a:r>
              <a:rPr lang="en-US"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 are the activities carried out by an enterprise; they can be divided into core functions and support functions.</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b="1"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Core business functions</a:t>
            </a:r>
            <a:r>
              <a:rPr lang="en-US"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 are activities of an enterprise yielding income: the production of final goods or services intended for the market or for third parties. Usually the core business functions make up the primary activity of the enterprise, but they may also include other (secondary) activities if the enterprise considers these as part of its core functions.</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b="1"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Support business functions</a:t>
            </a:r>
            <a:r>
              <a:rPr lang="en-US" dirty="0">
                <a:solidFill>
                  <a:schemeClr val="tx1"/>
                </a:solidFill>
                <a:latin typeface="Century Gothic" panose="020B0502020202020204" pitchFamily="34" charset="0"/>
                <a:ea typeface="Times New Roman" panose="02020603050405020304" pitchFamily="18" charset="0"/>
                <a:cs typeface="Times New Roman" panose="02020603050405020304" pitchFamily="18" charset="0"/>
              </a:rPr>
              <a:t> are ancillary (supporting) activities carried out by the enterprise in order to permit or to facilitate the core business functions, its production activity. The outputs (results) of support business functions are not themselves intended directly for the market or for third parties.</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itle 3"/>
          <p:cNvSpPr>
            <a:spLocks noGrp="1"/>
          </p:cNvSpPr>
          <p:nvPr>
            <p:ph type="title"/>
          </p:nvPr>
        </p:nvSpPr>
        <p:spPr>
          <a:xfrm>
            <a:off x="707574" y="169580"/>
            <a:ext cx="8915397" cy="1273681"/>
          </a:xfrm>
        </p:spPr>
        <p:txBody>
          <a:bodyPr/>
          <a:lstStyle/>
          <a:p>
            <a:r>
              <a:rPr lang="en-US" b="1" dirty="0"/>
              <a:t>Concept of support functions</a:t>
            </a:r>
            <a:r>
              <a:rPr lang="en-US" dirty="0"/>
              <a:t/>
            </a:r>
            <a:br>
              <a:rPr lang="en-US" dirty="0"/>
            </a:br>
            <a:endParaRPr lang="en-US" dirty="0"/>
          </a:p>
        </p:txBody>
      </p:sp>
      <p:pic>
        <p:nvPicPr>
          <p:cNvPr id="8194" name="Picture 2" descr="Image result for Concept of support functions">
            <a:extLst>
              <a:ext uri="{FF2B5EF4-FFF2-40B4-BE49-F238E27FC236}">
                <a16:creationId xmlns:a16="http://schemas.microsoft.com/office/drawing/2014/main" id="{9641859A-8810-4738-B29E-1D3DE44016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7051" y="960551"/>
            <a:ext cx="3123955" cy="156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8237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706880"/>
            <a:ext cx="9734003" cy="4727743"/>
          </a:xfrm>
        </p:spPr>
        <p:txBody>
          <a:bodyPr/>
          <a:lstStyle/>
          <a:p>
            <a:r>
              <a:rPr lang="en-US" sz="1400" dirty="0">
                <a:solidFill>
                  <a:schemeClr val="tx1"/>
                </a:solidFill>
              </a:rPr>
              <a:t>Support business functions can be further subdivided into:</a:t>
            </a:r>
          </a:p>
          <a:p>
            <a:r>
              <a:rPr lang="en-US" sz="1400" dirty="0">
                <a:solidFill>
                  <a:schemeClr val="tx1"/>
                </a:solidFill>
              </a:rPr>
              <a:t> </a:t>
            </a:r>
          </a:p>
          <a:p>
            <a:pPr marL="285750" lvl="0" indent="-285750">
              <a:buFont typeface="Arial" panose="020B0604020202020204" pitchFamily="34" charset="0"/>
              <a:buChar char="•"/>
            </a:pPr>
            <a:r>
              <a:rPr lang="en-US" sz="1400" dirty="0">
                <a:solidFill>
                  <a:schemeClr val="tx1"/>
                </a:solidFill>
              </a:rPr>
              <a:t>distribution and logistics: transportation activities, warehousing and order processing;</a:t>
            </a:r>
          </a:p>
          <a:p>
            <a:pPr marL="285750" lvl="0" indent="-285750">
              <a:buFont typeface="Arial" panose="020B0604020202020204" pitchFamily="34" charset="0"/>
              <a:buChar char="•"/>
            </a:pPr>
            <a:r>
              <a:rPr lang="en-US" sz="1400" dirty="0">
                <a:solidFill>
                  <a:schemeClr val="tx1"/>
                </a:solidFill>
              </a:rPr>
              <a:t>marketing, sales and after-sales services: market research, advertising, direct marketing services (telemarketing), exhibitions, fairs and other marketing or sales services; also included are call-</a:t>
            </a:r>
            <a:r>
              <a:rPr lang="en-US" sz="1400" dirty="0" err="1">
                <a:solidFill>
                  <a:schemeClr val="tx1"/>
                </a:solidFill>
              </a:rPr>
              <a:t>centre</a:t>
            </a:r>
            <a:r>
              <a:rPr lang="en-US" sz="1400" dirty="0">
                <a:solidFill>
                  <a:schemeClr val="tx1"/>
                </a:solidFill>
              </a:rPr>
              <a:t> services and after-sales services such as help-desks and other customer support services;</a:t>
            </a:r>
          </a:p>
          <a:p>
            <a:pPr marL="285750" lvl="0" indent="-285750">
              <a:buFont typeface="Arial" panose="020B0604020202020204" pitchFamily="34" charset="0"/>
              <a:buChar char="•"/>
            </a:pPr>
            <a:r>
              <a:rPr lang="en-US" sz="1400" dirty="0">
                <a:solidFill>
                  <a:schemeClr val="tx1"/>
                </a:solidFill>
              </a:rPr>
              <a:t>information and communication technology (ICT) services: information technology (IT) services and telecommunication (IT services including hardware and software consultancy, </a:t>
            </a:r>
            <a:r>
              <a:rPr lang="en-US" sz="1400" dirty="0" err="1">
                <a:solidFill>
                  <a:schemeClr val="tx1"/>
                </a:solidFill>
              </a:rPr>
              <a:t>customised</a:t>
            </a:r>
            <a:r>
              <a:rPr lang="en-US" sz="1400" dirty="0">
                <a:solidFill>
                  <a:schemeClr val="tx1"/>
                </a:solidFill>
              </a:rPr>
              <a:t> software data processing and database services, maintenance and repair, web-hosting, as well as other computer-related and information services, but excluding packaged software and hardware);</a:t>
            </a:r>
          </a:p>
          <a:p>
            <a:pPr marL="285750" lvl="0" indent="-285750">
              <a:buFont typeface="Arial" panose="020B0604020202020204" pitchFamily="34" charset="0"/>
              <a:buChar char="•"/>
            </a:pPr>
            <a:r>
              <a:rPr lang="en-US" sz="1400" dirty="0">
                <a:solidFill>
                  <a:schemeClr val="tx1"/>
                </a:solidFill>
              </a:rPr>
              <a:t>administrative and management functions: legal services, accounting, book-keeping and auditing, business management and consultancy, human resources (HR) management (e.g. training and education, staff recruitment, provision of temporary personnel, payroll management as well as health and medical services), corporate financial and insurance services; also included are procurement functions.</a:t>
            </a:r>
          </a:p>
          <a:p>
            <a:endParaRPr lang="en-US" dirty="0"/>
          </a:p>
        </p:txBody>
      </p:sp>
      <p:sp>
        <p:nvSpPr>
          <p:cNvPr id="4" name="Title 3"/>
          <p:cNvSpPr>
            <a:spLocks noGrp="1"/>
          </p:cNvSpPr>
          <p:nvPr>
            <p:ph type="title"/>
          </p:nvPr>
        </p:nvSpPr>
        <p:spPr>
          <a:xfrm>
            <a:off x="707574" y="0"/>
            <a:ext cx="9603375" cy="1273681"/>
          </a:xfrm>
        </p:spPr>
        <p:txBody>
          <a:bodyPr/>
          <a:lstStyle/>
          <a:p>
            <a:r>
              <a:rPr lang="en-US" b="1" dirty="0"/>
              <a:t>Specific support functions</a:t>
            </a:r>
            <a:r>
              <a:rPr lang="en-US" dirty="0"/>
              <a:t/>
            </a:r>
            <a:br>
              <a:rPr lang="en-US" dirty="0"/>
            </a:br>
            <a:endParaRPr lang="en-US" dirty="0"/>
          </a:p>
        </p:txBody>
      </p:sp>
      <p:pic>
        <p:nvPicPr>
          <p:cNvPr id="9218" name="Picture 2" descr="Image result for Support business functions ">
            <a:extLst>
              <a:ext uri="{FF2B5EF4-FFF2-40B4-BE49-F238E27FC236}">
                <a16:creationId xmlns:a16="http://schemas.microsoft.com/office/drawing/2014/main" id="{CC0BB89C-28DB-48CB-91CA-D00CD13AAA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782" y="147179"/>
            <a:ext cx="4587344" cy="24415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771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1"/>
          <p:cNvSpPr>
            <a:spLocks noGrp="1"/>
          </p:cNvSpPr>
          <p:nvPr>
            <p:ph type="body" sz="half" idx="2"/>
          </p:nvPr>
        </p:nvSpPr>
        <p:spPr>
          <a:xfrm>
            <a:off x="707574" y="2536941"/>
            <a:ext cx="6990803" cy="3998018"/>
          </a:xfrm>
        </p:spPr>
        <p:txBody>
          <a:bodyPr wrap="square">
            <a:spAutoFit/>
          </a:bodyPr>
          <a:lstStyle/>
          <a:p>
            <a:r>
              <a:rPr lang="en-US" dirty="0">
                <a:solidFill>
                  <a:schemeClr val="tx1"/>
                </a:solidFill>
              </a:rPr>
              <a:t>This unit standard provides a broad introduction to the business sector. It is the starting point for a learner moving into a business environment. The focus is knowledge, skills, values and attitudes in relation to the learner`s own context and experience of the world of work. The qualifying learner is capable of: </a:t>
            </a:r>
          </a:p>
          <a:p>
            <a:r>
              <a:rPr lang="en-US" dirty="0">
                <a:solidFill>
                  <a:schemeClr val="tx1"/>
                </a:solidFill>
              </a:rPr>
              <a:t>Understanding the basic concept of core business and support functions in an organization Explaining the role of a section or department in the </a:t>
            </a:r>
            <a:r>
              <a:rPr lang="en-US" dirty="0" err="1">
                <a:solidFill>
                  <a:schemeClr val="tx1"/>
                </a:solidFill>
              </a:rPr>
              <a:t>organisation</a:t>
            </a:r>
            <a:endParaRPr lang="en-US" dirty="0">
              <a:solidFill>
                <a:schemeClr val="tx1"/>
              </a:solidFill>
            </a:endParaRPr>
          </a:p>
          <a:p>
            <a:r>
              <a:rPr lang="en-US" dirty="0">
                <a:solidFill>
                  <a:schemeClr val="tx1"/>
                </a:solidFill>
              </a:rPr>
              <a:t>Identifying different work roles and the contribution of each to the department or section</a:t>
            </a:r>
          </a:p>
          <a:p>
            <a:endParaRPr lang="en-US" dirty="0"/>
          </a:p>
        </p:txBody>
      </p:sp>
      <p:sp>
        <p:nvSpPr>
          <p:cNvPr id="8" name="Rectangle 1"/>
          <p:cNvSpPr/>
          <p:nvPr/>
        </p:nvSpPr>
        <p:spPr>
          <a:xfrm>
            <a:off x="824570" y="2116487"/>
            <a:ext cx="551237" cy="36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accent1">
                  <a:lumMod val="60000"/>
                  <a:lumOff val="40000"/>
                </a:schemeClr>
              </a:solidFill>
            </a:endParaRPr>
          </a:p>
        </p:txBody>
      </p:sp>
      <p:sp>
        <p:nvSpPr>
          <p:cNvPr id="29" name="Title"/>
          <p:cNvSpPr>
            <a:spLocks noGrp="1"/>
          </p:cNvSpPr>
          <p:nvPr>
            <p:ph type="title"/>
          </p:nvPr>
        </p:nvSpPr>
        <p:spPr>
          <a:xfrm>
            <a:off x="707574" y="546652"/>
            <a:ext cx="6485706" cy="1273681"/>
          </a:xfrm>
        </p:spPr>
        <p:txBody>
          <a:bodyPr vert="horz" lIns="68580" tIns="34290" rIns="68580" bIns="34290" rtlCol="0" anchor="b">
            <a:noAutofit/>
          </a:bodyPr>
          <a:lstStyle/>
          <a:p>
            <a:pPr>
              <a:lnSpc>
                <a:spcPct val="130000"/>
              </a:lnSpc>
            </a:pPr>
            <a:r>
              <a:rPr lang="en-US" dirty="0"/>
              <a:t>PURPOSE:</a:t>
            </a:r>
          </a:p>
        </p:txBody>
      </p:sp>
      <p:pic>
        <p:nvPicPr>
          <p:cNvPr id="1026" name="Picture 2" descr="8 essential business skills and why they must be learned - Apprenticeships  Member Article By Gary Weinstein"/>
          <p:cNvPicPr>
            <a:picLocks noGrp="1" noChangeAspect="1" noChangeArrowheads="1"/>
          </p:cNvPicPr>
          <p:nvPr>
            <p:ph type="pic" idx="1"/>
          </p:nvPr>
        </p:nvPicPr>
        <p:blipFill>
          <a:blip r:embed="rId4">
            <a:extLst>
              <a:ext uri="{28A0092B-C50C-407E-A947-70E740481C1C}">
                <a14:useLocalDpi xmlns:a14="http://schemas.microsoft.com/office/drawing/2010/main" val="0"/>
              </a:ext>
            </a:extLst>
          </a:blip>
          <a:srcRect t="5399" b="5399"/>
          <a:stretch>
            <a:fillRect/>
          </a:stretch>
        </p:blipFill>
        <p:spPr bwMode="auto">
          <a:xfrm>
            <a:off x="8210745" y="1829760"/>
            <a:ext cx="3567765" cy="4454164"/>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805762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3" y="1470394"/>
            <a:ext cx="10369729" cy="4840954"/>
          </a:xfrm>
        </p:spPr>
        <p:txBody>
          <a:bodyPr/>
          <a:lstStyle/>
          <a:p>
            <a:r>
              <a:rPr lang="en-US" b="1" dirty="0">
                <a:solidFill>
                  <a:schemeClr val="tx1"/>
                </a:solidFill>
              </a:rPr>
              <a:t>Relationship Between Accounting and Marketing</a:t>
            </a:r>
            <a:endParaRPr lang="en-US" dirty="0">
              <a:solidFill>
                <a:schemeClr val="tx1"/>
              </a:solidFill>
            </a:endParaRPr>
          </a:p>
          <a:p>
            <a:r>
              <a:rPr lang="en-US" b="1" dirty="0">
                <a:solidFill>
                  <a:schemeClr val="tx1"/>
                </a:solidFill>
              </a:rPr>
              <a:t> </a:t>
            </a: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dirty="0">
              <a:solidFill>
                <a:schemeClr val="tx1"/>
              </a:solidFill>
            </a:endParaRPr>
          </a:p>
          <a:p>
            <a:r>
              <a:rPr lang="en-US" dirty="0">
                <a:solidFill>
                  <a:schemeClr val="tx1"/>
                </a:solidFill>
              </a:rPr>
              <a:t>The accounting department of a business monitors the financial condition of a company based on financial statements that are compiled on a regular basis. The marketing department is responsible for managing and developing the sales of a business. The accounting department must work closely with the marketing department to monitor trends in the business as well as manage the efficiency of sales promotions initiated by the marketing company. For example, a marketing might campaign might be successful in terms of gross sales, but the accounting department might determine that the cost of the campaign was too high.</a:t>
            </a:r>
          </a:p>
          <a:p>
            <a:r>
              <a:rPr lang="en-US" b="1" dirty="0"/>
              <a:t> </a:t>
            </a:r>
            <a:endParaRPr lang="en-US" dirty="0"/>
          </a:p>
          <a:p>
            <a:endParaRPr lang="en-US" dirty="0"/>
          </a:p>
        </p:txBody>
      </p:sp>
      <p:sp>
        <p:nvSpPr>
          <p:cNvPr id="4" name="Title 3"/>
          <p:cNvSpPr>
            <a:spLocks noGrp="1"/>
          </p:cNvSpPr>
          <p:nvPr>
            <p:ph type="title"/>
          </p:nvPr>
        </p:nvSpPr>
        <p:spPr>
          <a:xfrm>
            <a:off x="707573" y="546652"/>
            <a:ext cx="9786255" cy="1273681"/>
          </a:xfrm>
        </p:spPr>
        <p:txBody>
          <a:bodyPr/>
          <a:lstStyle/>
          <a:p>
            <a:r>
              <a:rPr lang="en-US" b="1" dirty="0"/>
              <a:t>Relationship between one support unit and the other business units</a:t>
            </a:r>
            <a:r>
              <a:rPr lang="en-US" dirty="0"/>
              <a:t/>
            </a:r>
            <a:br>
              <a:rPr lang="en-US" dirty="0"/>
            </a:br>
            <a:endParaRPr lang="en-US" dirty="0"/>
          </a:p>
        </p:txBody>
      </p:sp>
      <p:pic>
        <p:nvPicPr>
          <p:cNvPr id="10242" name="Picture 2" descr="Image result for Relationship Between Accounting and Marketing">
            <a:extLst>
              <a:ext uri="{FF2B5EF4-FFF2-40B4-BE49-F238E27FC236}">
                <a16:creationId xmlns:a16="http://schemas.microsoft.com/office/drawing/2014/main" id="{F12C8430-51E2-4184-BD34-9EEB9FD682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8821" y="2084640"/>
            <a:ext cx="4105275"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Image result for Relationship Between Accounting and Marketing">
            <a:extLst>
              <a:ext uri="{FF2B5EF4-FFF2-40B4-BE49-F238E27FC236}">
                <a16:creationId xmlns:a16="http://schemas.microsoft.com/office/drawing/2014/main" id="{61B61980-E1E4-491A-B9E6-7834ED0643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5993" y="2046540"/>
            <a:ext cx="4067175" cy="2019300"/>
          </a:xfrm>
          <a:prstGeom prst="rect">
            <a:avLst/>
          </a:prstGeom>
          <a:noFill/>
          <a:extLst>
            <a:ext uri="{909E8E84-426E-40DD-AFC4-6F175D3DCCD1}">
              <a14:hiddenFill xmlns:a14="http://schemas.microsoft.com/office/drawing/2010/main">
                <a:solidFill>
                  <a:srgbClr val="FFFFFF"/>
                </a:solidFill>
              </a14:hiddenFill>
            </a:ext>
          </a:extLst>
        </p:spPr>
      </p:pic>
      <p:sp>
        <p:nvSpPr>
          <p:cNvPr id="2" name="Arrow: Right 1">
            <a:extLst>
              <a:ext uri="{FF2B5EF4-FFF2-40B4-BE49-F238E27FC236}">
                <a16:creationId xmlns:a16="http://schemas.microsoft.com/office/drawing/2014/main" id="{9A8AFE97-45BA-4AE0-845F-AE1F65C44AEA}"/>
              </a:ext>
            </a:extLst>
          </p:cNvPr>
          <p:cNvSpPr/>
          <p:nvPr/>
        </p:nvSpPr>
        <p:spPr>
          <a:xfrm>
            <a:off x="4934096" y="2924215"/>
            <a:ext cx="458036" cy="263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Arrow: Left 4">
            <a:extLst>
              <a:ext uri="{FF2B5EF4-FFF2-40B4-BE49-F238E27FC236}">
                <a16:creationId xmlns:a16="http://schemas.microsoft.com/office/drawing/2014/main" id="{01E37894-D499-45A2-9CE9-AC761338A524}"/>
              </a:ext>
            </a:extLst>
          </p:cNvPr>
          <p:cNvSpPr/>
          <p:nvPr/>
        </p:nvSpPr>
        <p:spPr>
          <a:xfrm>
            <a:off x="5940056" y="2924215"/>
            <a:ext cx="365937" cy="2639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409480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750423"/>
            <a:ext cx="10265226" cy="4684200"/>
          </a:xfrm>
        </p:spPr>
        <p:txBody>
          <a:bodyPr/>
          <a:lstStyle/>
          <a:p>
            <a:endParaRPr lang="en-US" dirty="0"/>
          </a:p>
          <a:p>
            <a:endParaRPr lang="en-US" dirty="0"/>
          </a:p>
          <a:p>
            <a:endParaRPr lang="en-US" dirty="0"/>
          </a:p>
          <a:p>
            <a:endParaRPr lang="en-US" dirty="0"/>
          </a:p>
          <a:p>
            <a:endParaRPr lang="en-US" dirty="0"/>
          </a:p>
          <a:p>
            <a:r>
              <a:rPr lang="en-US" dirty="0"/>
              <a:t>All businesses must keep some form of accounting system to monitor the financial results of a business. The financial statements help management gauge the profitability of a business within a given period. The accounting department is responsible for the preparation and analysis of the financial statements. They can monitor sales trends and expense trends in the business that can provide management with the information it needs to make plans for expansion or cost reductions. Some of the most important expenditures a business can make are in the areas of marketing and advertising. A business must be able to market its goods and services; however, they must also be able to manage the cost of the marketing and advertising efforts.</a:t>
            </a:r>
          </a:p>
          <a:p>
            <a:endParaRPr lang="en-US" dirty="0"/>
          </a:p>
        </p:txBody>
      </p:sp>
      <p:sp>
        <p:nvSpPr>
          <p:cNvPr id="4" name="Title 3"/>
          <p:cNvSpPr>
            <a:spLocks noGrp="1"/>
          </p:cNvSpPr>
          <p:nvPr>
            <p:ph type="title"/>
          </p:nvPr>
        </p:nvSpPr>
        <p:spPr>
          <a:xfrm>
            <a:off x="707573" y="546652"/>
            <a:ext cx="10639695" cy="1273681"/>
          </a:xfrm>
        </p:spPr>
        <p:txBody>
          <a:bodyPr/>
          <a:lstStyle/>
          <a:p>
            <a:r>
              <a:rPr lang="en-US" b="1" dirty="0"/>
              <a:t>Accounting Department and Financial Statements</a:t>
            </a:r>
            <a:r>
              <a:rPr lang="en-US" dirty="0"/>
              <a:t/>
            </a:r>
            <a:br>
              <a:rPr lang="en-US" dirty="0"/>
            </a:br>
            <a:endParaRPr lang="en-US" dirty="0"/>
          </a:p>
        </p:txBody>
      </p:sp>
      <p:pic>
        <p:nvPicPr>
          <p:cNvPr id="11266" name="Picture 2" descr="Image result for Financial Statements">
            <a:extLst>
              <a:ext uri="{FF2B5EF4-FFF2-40B4-BE49-F238E27FC236}">
                <a16:creationId xmlns:a16="http://schemas.microsoft.com/office/drawing/2014/main" id="{D46B3022-133E-4472-9676-22AE84D136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4733" y="1750423"/>
            <a:ext cx="5354816"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874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5414" y="1055802"/>
            <a:ext cx="12028602" cy="5378821"/>
          </a:xfrm>
        </p:spPr>
        <p:txBody>
          <a:bodyPr/>
          <a:lstStyle/>
          <a:p>
            <a:r>
              <a:rPr lang="en-US" sz="1400" dirty="0">
                <a:solidFill>
                  <a:schemeClr val="tx1"/>
                </a:solidFill>
              </a:rPr>
              <a:t>The marketing department of a company sets up programs to increase sales via advertising and sales promotions. These can include direct advertising programs such as radio and television campaigns to indirect programs that include involvement in community and public organizations. The marketing department prepares a variety of reports designed to assist management in processes of determining sales strategies that work. Reports might include gross sales per campaign or even customer hits on a website advertisement. Marketing is always looking for the best way to promote a business within the confines of the company budget.</a:t>
            </a:r>
          </a:p>
          <a:p>
            <a:r>
              <a:rPr lang="en-US" sz="1400" b="1" dirty="0">
                <a:solidFill>
                  <a:schemeClr val="tx1"/>
                </a:solidFill>
              </a:rPr>
              <a:t> </a:t>
            </a:r>
          </a:p>
          <a:p>
            <a:r>
              <a:rPr lang="en-US" sz="1400" b="1" dirty="0">
                <a:solidFill>
                  <a:schemeClr val="tx1"/>
                </a:solidFill>
              </a:rPr>
              <a:t>Ratio Analysis</a:t>
            </a:r>
            <a:endParaRPr lang="en-US" sz="1400" dirty="0">
              <a:solidFill>
                <a:schemeClr val="tx1"/>
              </a:solidFill>
            </a:endParaRPr>
          </a:p>
          <a:p>
            <a:r>
              <a:rPr lang="en-US" sz="1400" dirty="0">
                <a:solidFill>
                  <a:schemeClr val="tx1"/>
                </a:solidFill>
              </a:rPr>
              <a:t> Management is always looking at the relationship between sales and costs. These are called ratios. For example, a typical ratio is the gross-expense ratio. This measures the gross expenses of a company with the gross sales. For example, if the gross monthly expenses in a period are R100,000 and the gross income is R200,000, the gross expense ratio is 50 percent (R100,000 divided by R200,000.) The gross expense ratio can be further broken down into expenses related to important departments in the company, such as marketing. Accounting and marketing should work closely to monitor the ratios of advertising and marketing expenses to gross sales. For example, if marketing expenses are increased in a period, but sales remain constant, management may decide that the marketing expenses were inefficient. This is called ratio analysis.</a:t>
            </a:r>
          </a:p>
          <a:p>
            <a:endParaRPr lang="en-US" dirty="0"/>
          </a:p>
        </p:txBody>
      </p:sp>
      <p:sp>
        <p:nvSpPr>
          <p:cNvPr id="4" name="Title 3"/>
          <p:cNvSpPr>
            <a:spLocks noGrp="1"/>
          </p:cNvSpPr>
          <p:nvPr>
            <p:ph type="title"/>
          </p:nvPr>
        </p:nvSpPr>
        <p:spPr>
          <a:xfrm>
            <a:off x="622732" y="75311"/>
            <a:ext cx="10648403" cy="1273681"/>
          </a:xfrm>
        </p:spPr>
        <p:txBody>
          <a:bodyPr/>
          <a:lstStyle/>
          <a:p>
            <a:r>
              <a:rPr lang="en-US" b="1" dirty="0"/>
              <a:t>Marketing Reports</a:t>
            </a:r>
            <a:r>
              <a:rPr lang="en-US" dirty="0"/>
              <a:t/>
            </a:r>
            <a:br>
              <a:rPr lang="en-US" dirty="0"/>
            </a:br>
            <a:endParaRPr lang="en-US" dirty="0"/>
          </a:p>
        </p:txBody>
      </p:sp>
    </p:spTree>
    <p:extLst>
      <p:ext uri="{BB962C8B-B14F-4D97-AF65-F5344CB8AC3E}">
        <p14:creationId xmlns:p14="http://schemas.microsoft.com/office/powerpoint/2010/main" val="3744066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663337"/>
            <a:ext cx="10517775" cy="4771286"/>
          </a:xfrm>
        </p:spPr>
        <p:txBody>
          <a:bodyPr/>
          <a:lstStyle/>
          <a:p>
            <a:r>
              <a:rPr lang="en-US" dirty="0">
                <a:solidFill>
                  <a:schemeClr val="tx1"/>
                </a:solidFill>
              </a:rPr>
              <a:t>Marketing and accounting must work closely so that management can see where the marketing campaigns are successful. Another reason marketing and accounting work closely together is to prepare budgets for future expenditures in the fields of marketing and advertising. By looking at past financial results, management can budget future expenditures for the marketing campaigns. It’s then the accounting department’s role to measure the marketing departments adherence to budget limits and also the efficiency of the budgets that have been used</a:t>
            </a:r>
          </a:p>
          <a:p>
            <a:r>
              <a:rPr lang="en-US" b="1" dirty="0">
                <a:solidFill>
                  <a:schemeClr val="tx1"/>
                </a:solidFill>
              </a:rPr>
              <a:t>The Relationship Between Marketing &amp; Human Resources</a:t>
            </a:r>
            <a:endParaRPr lang="en-US" dirty="0">
              <a:solidFill>
                <a:schemeClr val="tx1"/>
              </a:solidFill>
            </a:endParaRPr>
          </a:p>
          <a:p>
            <a:r>
              <a:rPr lang="en-US" dirty="0">
                <a:solidFill>
                  <a:schemeClr val="tx1"/>
                </a:solidFill>
              </a:rPr>
              <a:t> </a:t>
            </a:r>
          </a:p>
          <a:p>
            <a:r>
              <a:rPr lang="en-US" dirty="0">
                <a:solidFill>
                  <a:schemeClr val="tx1"/>
                </a:solidFill>
              </a:rPr>
              <a:t>Marketing and human resources aren't as separate as you might think. A company needs to attract profitable customers to achieve decent sales numbers, but getting top talent interested in your company is also critical to long-term success. Whenever you're trying to convince people to help you, whether you're after their dollars or their working hours, you need to position and market your proposition so it looks attractive.</a:t>
            </a:r>
          </a:p>
          <a:p>
            <a:endParaRPr lang="en-US" dirty="0">
              <a:solidFill>
                <a:schemeClr val="tx1"/>
              </a:solidFill>
            </a:endParaRPr>
          </a:p>
        </p:txBody>
      </p:sp>
      <p:sp>
        <p:nvSpPr>
          <p:cNvPr id="4" name="Title 3"/>
          <p:cNvSpPr>
            <a:spLocks noGrp="1"/>
          </p:cNvSpPr>
          <p:nvPr>
            <p:ph type="title"/>
          </p:nvPr>
        </p:nvSpPr>
        <p:spPr>
          <a:xfrm>
            <a:off x="707574" y="546652"/>
            <a:ext cx="9986552" cy="1273681"/>
          </a:xfrm>
        </p:spPr>
        <p:txBody>
          <a:bodyPr/>
          <a:lstStyle/>
          <a:p>
            <a:r>
              <a:rPr lang="en-US" b="1" dirty="0"/>
              <a:t>Considerations</a:t>
            </a:r>
            <a:r>
              <a:rPr lang="en-US" dirty="0"/>
              <a:t/>
            </a:r>
            <a:br>
              <a:rPr lang="en-US" dirty="0"/>
            </a:br>
            <a:endParaRPr lang="en-US" dirty="0"/>
          </a:p>
        </p:txBody>
      </p:sp>
    </p:spTree>
    <p:extLst>
      <p:ext uri="{BB962C8B-B14F-4D97-AF65-F5344CB8AC3E}">
        <p14:creationId xmlns:p14="http://schemas.microsoft.com/office/powerpoint/2010/main" val="343912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663337"/>
            <a:ext cx="9646917" cy="4771286"/>
          </a:xfrm>
        </p:spPr>
        <p:txBody>
          <a:bodyPr/>
          <a:lstStyle/>
          <a:p>
            <a:r>
              <a:rPr lang="en-US" sz="1400" dirty="0">
                <a:solidFill>
                  <a:schemeClr val="tx1"/>
                </a:solidFill>
              </a:rPr>
              <a:t>The word "branding" conjures up visions of market research reports, company logos and product positioning meetings. Your products and services aren't the only part of your company in need of promotion, though, especially if you want to attract and retain top talent. People want to work with a company that boasts a good reputation, that has a strong mission and vision. Showing people your company's personality is important, especially in the current economic climate. Lara </a:t>
            </a:r>
            <a:r>
              <a:rPr lang="en-US" sz="1400" dirty="0" err="1">
                <a:solidFill>
                  <a:schemeClr val="tx1"/>
                </a:solidFill>
              </a:rPr>
              <a:t>Moroko</a:t>
            </a:r>
            <a:r>
              <a:rPr lang="en-US" sz="1400" dirty="0">
                <a:solidFill>
                  <a:schemeClr val="tx1"/>
                </a:solidFill>
              </a:rPr>
              <a:t> and Mark D. Uncles, writers for The Wall Street Journal, point out that budget squeezes make hiring the right people more important than ever, since you don't have the funds to employ workers who don't pull their weight.</a:t>
            </a:r>
          </a:p>
          <a:p>
            <a:r>
              <a:rPr lang="en-US" sz="1400" b="1" dirty="0">
                <a:solidFill>
                  <a:schemeClr val="tx1"/>
                </a:solidFill>
              </a:rPr>
              <a:t> </a:t>
            </a:r>
            <a:endParaRPr lang="en-US" sz="1400" dirty="0">
              <a:solidFill>
                <a:schemeClr val="tx1"/>
              </a:solidFill>
            </a:endParaRPr>
          </a:p>
          <a:p>
            <a:r>
              <a:rPr lang="en-US" sz="1400" b="1" dirty="0">
                <a:solidFill>
                  <a:schemeClr val="tx1"/>
                </a:solidFill>
              </a:rPr>
              <a:t>Attracting the Right Talent</a:t>
            </a:r>
            <a:endParaRPr lang="en-US" sz="1400" dirty="0">
              <a:solidFill>
                <a:schemeClr val="tx1"/>
              </a:solidFill>
            </a:endParaRPr>
          </a:p>
          <a:p>
            <a:r>
              <a:rPr lang="en-US" sz="1400" dirty="0">
                <a:solidFill>
                  <a:schemeClr val="tx1"/>
                </a:solidFill>
              </a:rPr>
              <a:t> </a:t>
            </a:r>
          </a:p>
          <a:p>
            <a:r>
              <a:rPr lang="en-US" sz="1400" dirty="0">
                <a:solidFill>
                  <a:schemeClr val="tx1"/>
                </a:solidFill>
              </a:rPr>
              <a:t>Since small businesses almost always have tight budgets, even when times are good, it's even more critical for you to get your staffing decisions right the first time. The secret to attracting the people you want and need: align your HR strategy with your business plan. If you want to be a top application developer for smartphones, you need creative and educated talent. Start blogging about trends in the smartphone industry. Attend developer conferences. Hold information sessions at local colleges, and advertise HR policies that cater to young professionals, like flex time and the chance to brainstorm new ideas on company time.</a:t>
            </a:r>
          </a:p>
          <a:p>
            <a:endParaRPr lang="en-US" dirty="0"/>
          </a:p>
        </p:txBody>
      </p:sp>
      <p:sp>
        <p:nvSpPr>
          <p:cNvPr id="4" name="Title 3"/>
          <p:cNvSpPr>
            <a:spLocks noGrp="1"/>
          </p:cNvSpPr>
          <p:nvPr>
            <p:ph type="title"/>
          </p:nvPr>
        </p:nvSpPr>
        <p:spPr>
          <a:xfrm>
            <a:off x="707574" y="546652"/>
            <a:ext cx="10535192" cy="1273681"/>
          </a:xfrm>
        </p:spPr>
        <p:txBody>
          <a:bodyPr/>
          <a:lstStyle/>
          <a:p>
            <a:r>
              <a:rPr lang="en-US" b="1" dirty="0"/>
              <a:t>Employer Branding</a:t>
            </a:r>
            <a:r>
              <a:rPr lang="en-US" dirty="0"/>
              <a:t/>
            </a:r>
            <a:br>
              <a:rPr lang="en-US" dirty="0"/>
            </a:br>
            <a:endParaRPr lang="en-US" dirty="0"/>
          </a:p>
        </p:txBody>
      </p:sp>
    </p:spTree>
    <p:extLst>
      <p:ext uri="{BB962C8B-B14F-4D97-AF65-F5344CB8AC3E}">
        <p14:creationId xmlns:p14="http://schemas.microsoft.com/office/powerpoint/2010/main" val="1736370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2063931"/>
            <a:ext cx="10160723" cy="4370692"/>
          </a:xfrm>
        </p:spPr>
        <p:txBody>
          <a:bodyPr/>
          <a:lstStyle/>
          <a:p>
            <a:r>
              <a:rPr lang="en-US" sz="1400" dirty="0">
                <a:solidFill>
                  <a:schemeClr val="tx1"/>
                </a:solidFill>
              </a:rPr>
              <a:t>One rule of marketing is that you should only promise what you can deliver. If your product fails to live up to customer standards, loyalty and trust wane and your brand collapses. Similarly, if you promise a work environment that you can't offer, you'll hurt employee morale. While creating an image to attract top talent is important, you also need to sustain it. If your business can't afford to promise tuition reimbursements, but you do want to attract employees committed to learning, work lower-cost education opportunities into your company culture. Have weekly lunch-and-learn sessions where employees take turns presenting to the group. Promise education funding on a smaller scale, agreeing to pay for one relevant conference each year.</a:t>
            </a:r>
          </a:p>
          <a:p>
            <a:r>
              <a:rPr lang="en-US" sz="1400" b="1" dirty="0">
                <a:solidFill>
                  <a:schemeClr val="tx1"/>
                </a:solidFill>
              </a:rPr>
              <a:t>Keeping Up with Change</a:t>
            </a:r>
            <a:endParaRPr lang="en-US" sz="1400" dirty="0">
              <a:solidFill>
                <a:schemeClr val="tx1"/>
              </a:solidFill>
            </a:endParaRPr>
          </a:p>
          <a:p>
            <a:r>
              <a:rPr lang="en-US" sz="1400" dirty="0">
                <a:solidFill>
                  <a:schemeClr val="tx1"/>
                </a:solidFill>
              </a:rPr>
              <a:t> </a:t>
            </a:r>
          </a:p>
          <a:p>
            <a:r>
              <a:rPr lang="en-US" sz="1400" dirty="0">
                <a:solidFill>
                  <a:schemeClr val="tx1"/>
                </a:solidFill>
              </a:rPr>
              <a:t>Markets change, and so do employee expectations. Just like brands have to evolve to stay competitive, your employer brand has to change with employee expectations. You need to stay on top of basic trends, like salary data, but you also need to know what benefits your competitors are providing. Keep on top of news about the top places to work in your field. You may be too small to provide a gym in-house like a major corporate competitor, but maybe you could afford to offer fitness allowances.</a:t>
            </a:r>
          </a:p>
          <a:p>
            <a:endParaRPr lang="en-US" dirty="0"/>
          </a:p>
        </p:txBody>
      </p:sp>
      <p:sp>
        <p:nvSpPr>
          <p:cNvPr id="4" name="Title 3"/>
          <p:cNvSpPr>
            <a:spLocks noGrp="1"/>
          </p:cNvSpPr>
          <p:nvPr>
            <p:ph type="title"/>
          </p:nvPr>
        </p:nvSpPr>
        <p:spPr>
          <a:xfrm>
            <a:off x="707573" y="546652"/>
            <a:ext cx="10334895" cy="1273681"/>
          </a:xfrm>
        </p:spPr>
        <p:txBody>
          <a:bodyPr/>
          <a:lstStyle/>
          <a:p>
            <a:r>
              <a:rPr lang="en-US" b="1" dirty="0"/>
              <a:t>Keeping People Happy</a:t>
            </a:r>
            <a:endParaRPr lang="en-US" dirty="0">
              <a:effectLst/>
            </a:endParaRPr>
          </a:p>
        </p:txBody>
      </p:sp>
    </p:spTree>
    <p:extLst>
      <p:ext uri="{BB962C8B-B14F-4D97-AF65-F5344CB8AC3E}">
        <p14:creationId xmlns:p14="http://schemas.microsoft.com/office/powerpoint/2010/main" val="2565541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2081349"/>
            <a:ext cx="10308769" cy="4353274"/>
          </a:xfrm>
        </p:spPr>
        <p:txBody>
          <a:bodyPr/>
          <a:lstStyle/>
          <a:p>
            <a:pPr lvl="0"/>
            <a:r>
              <a:rPr lang="en-US" dirty="0">
                <a:solidFill>
                  <a:schemeClr val="tx1"/>
                </a:solidFill>
              </a:rPr>
              <a:t>The main function of the selected department or section is explained in relation to core business or support. </a:t>
            </a:r>
          </a:p>
          <a:p>
            <a:pPr lvl="0"/>
            <a:r>
              <a:rPr lang="en-US" dirty="0">
                <a:solidFill>
                  <a:schemeClr val="tx1"/>
                </a:solidFill>
              </a:rPr>
              <a:t> The roles of at least two other departments or sections that interact with the selected section or department are explained at a basic level of understanding. </a:t>
            </a:r>
          </a:p>
          <a:p>
            <a:pPr lvl="0"/>
            <a:r>
              <a:rPr lang="en-US" dirty="0">
                <a:solidFill>
                  <a:schemeClr val="tx1"/>
                </a:solidFill>
              </a:rPr>
              <a:t> The most senior person in the department is identified with, where applicable, the title of his/her position. </a:t>
            </a:r>
          </a:p>
          <a:p>
            <a:pPr lvl="0"/>
            <a:r>
              <a:rPr lang="en-US" dirty="0">
                <a:solidFill>
                  <a:schemeClr val="tx1"/>
                </a:solidFill>
              </a:rPr>
              <a:t> The line is identified from the senior person in the department or section to the Board of Directors. </a:t>
            </a:r>
          </a:p>
          <a:p>
            <a:pPr lvl="0"/>
            <a:r>
              <a:rPr lang="en-US" dirty="0">
                <a:solidFill>
                  <a:schemeClr val="tx1"/>
                </a:solidFill>
              </a:rPr>
              <a:t> The effect on the </a:t>
            </a:r>
            <a:r>
              <a:rPr lang="en-US" dirty="0" err="1">
                <a:solidFill>
                  <a:schemeClr val="tx1"/>
                </a:solidFill>
              </a:rPr>
              <a:t>organisation</a:t>
            </a:r>
            <a:r>
              <a:rPr lang="en-US" dirty="0">
                <a:solidFill>
                  <a:schemeClr val="tx1"/>
                </a:solidFill>
              </a:rPr>
              <a:t> if the department or section did not function effectively is described with examples. </a:t>
            </a:r>
          </a:p>
          <a:p>
            <a:r>
              <a:rPr lang="en-US" dirty="0">
                <a:solidFill>
                  <a:schemeClr val="tx1"/>
                </a:solidFill>
              </a:rPr>
              <a:t> The value that the department adds to the </a:t>
            </a:r>
            <a:r>
              <a:rPr lang="en-US" dirty="0" err="1">
                <a:solidFill>
                  <a:schemeClr val="tx1"/>
                </a:solidFill>
              </a:rPr>
              <a:t>organisation</a:t>
            </a:r>
            <a:r>
              <a:rPr lang="en-US" dirty="0">
                <a:solidFill>
                  <a:schemeClr val="tx1"/>
                </a:solidFill>
              </a:rPr>
              <a:t> is identified with examples.</a:t>
            </a:r>
          </a:p>
        </p:txBody>
      </p:sp>
      <p:sp>
        <p:nvSpPr>
          <p:cNvPr id="4" name="Title 3"/>
          <p:cNvSpPr>
            <a:spLocks noGrp="1"/>
          </p:cNvSpPr>
          <p:nvPr>
            <p:ph type="title"/>
          </p:nvPr>
        </p:nvSpPr>
        <p:spPr>
          <a:xfrm>
            <a:off x="707574" y="546652"/>
            <a:ext cx="10848700" cy="1273681"/>
          </a:xfrm>
        </p:spPr>
        <p:txBody>
          <a:bodyPr/>
          <a:lstStyle/>
          <a:p>
            <a:r>
              <a:rPr lang="en-ZA" b="1" dirty="0"/>
              <a:t>SESSION 3</a:t>
            </a:r>
            <a:r>
              <a:rPr lang="en-US" dirty="0"/>
              <a:t/>
            </a:r>
            <a:br>
              <a:rPr lang="en-US" dirty="0"/>
            </a:br>
            <a:r>
              <a:rPr lang="en-US" b="1" dirty="0"/>
              <a:t>Explain the role of a selected department in an </a:t>
            </a:r>
            <a:r>
              <a:rPr lang="en-US" b="1" dirty="0" err="1"/>
              <a:t>organisation</a:t>
            </a:r>
            <a:r>
              <a:rPr lang="en-US" b="1" dirty="0"/>
              <a:t> and its contribution</a:t>
            </a:r>
            <a:endParaRPr lang="en-US" dirty="0"/>
          </a:p>
        </p:txBody>
      </p:sp>
    </p:spTree>
    <p:extLst>
      <p:ext uri="{BB962C8B-B14F-4D97-AF65-F5344CB8AC3E}">
        <p14:creationId xmlns:p14="http://schemas.microsoft.com/office/powerpoint/2010/main" val="2422924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84841" y="254524"/>
            <a:ext cx="12028602" cy="6180099"/>
          </a:xfrm>
        </p:spPr>
        <p:txBody>
          <a:bodyPr/>
          <a:lstStyle/>
          <a:p>
            <a:r>
              <a:rPr lang="en-US" sz="1400" b="1" dirty="0">
                <a:solidFill>
                  <a:schemeClr val="tx1"/>
                </a:solidFill>
              </a:rPr>
              <a:t>Roles in departments</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Every </a:t>
            </a:r>
            <a:r>
              <a:rPr lang="en-US" sz="1400" dirty="0" err="1">
                <a:solidFill>
                  <a:schemeClr val="tx1"/>
                </a:solidFill>
              </a:rPr>
              <a:t>organisation</a:t>
            </a:r>
            <a:r>
              <a:rPr lang="en-US" sz="1400" dirty="0">
                <a:solidFill>
                  <a:schemeClr val="tx1"/>
                </a:solidFill>
              </a:rPr>
              <a:t> made up of more than one person will need some form of </a:t>
            </a:r>
            <a:r>
              <a:rPr lang="en-US" sz="1400" dirty="0" err="1">
                <a:solidFill>
                  <a:schemeClr val="tx1"/>
                </a:solidFill>
              </a:rPr>
              <a:t>organisational</a:t>
            </a:r>
            <a:r>
              <a:rPr lang="en-US" sz="1400" dirty="0">
                <a:solidFill>
                  <a:schemeClr val="tx1"/>
                </a:solidFill>
              </a:rPr>
              <a:t> structure. An </a:t>
            </a:r>
            <a:r>
              <a:rPr lang="en-US" sz="1400" dirty="0" err="1">
                <a:solidFill>
                  <a:schemeClr val="tx1"/>
                </a:solidFill>
              </a:rPr>
              <a:t>organisational</a:t>
            </a:r>
            <a:r>
              <a:rPr lang="en-US" sz="1400" dirty="0">
                <a:solidFill>
                  <a:schemeClr val="tx1"/>
                </a:solidFill>
              </a:rPr>
              <a:t> chart shows the way in which the chain of command works within the </a:t>
            </a:r>
            <a:r>
              <a:rPr lang="en-US" sz="1400" dirty="0" err="1">
                <a:solidFill>
                  <a:schemeClr val="tx1"/>
                </a:solidFill>
              </a:rPr>
              <a:t>organisation</a:t>
            </a:r>
            <a:r>
              <a:rPr lang="en-US" sz="1400" dirty="0">
                <a:solidFill>
                  <a:schemeClr val="tx1"/>
                </a:solidFill>
              </a:rPr>
              <a:t>.  The way in which a company is </a:t>
            </a:r>
            <a:r>
              <a:rPr lang="en-US" sz="1400" dirty="0" err="1">
                <a:solidFill>
                  <a:schemeClr val="tx1"/>
                </a:solidFill>
              </a:rPr>
              <a:t>organised</a:t>
            </a:r>
            <a:r>
              <a:rPr lang="en-US" sz="1400" dirty="0">
                <a:solidFill>
                  <a:schemeClr val="tx1"/>
                </a:solidFill>
              </a:rPr>
              <a:t> can be illustrated for a packaging company. The company will be owned by shareholders that choose directors to look after their interests. The directors then appoint managers to run the business on a day-to-day basis:  </a:t>
            </a:r>
          </a:p>
          <a:p>
            <a:r>
              <a:rPr lang="en-US" sz="1400" dirty="0">
                <a:solidFill>
                  <a:schemeClr val="tx1"/>
                </a:solidFill>
              </a:rPr>
              <a:t>The </a:t>
            </a:r>
            <a:r>
              <a:rPr lang="en-US" sz="1400" b="1" dirty="0">
                <a:solidFill>
                  <a:schemeClr val="tx1"/>
                </a:solidFill>
              </a:rPr>
              <a:t>Managing Director</a:t>
            </a:r>
            <a:r>
              <a:rPr lang="en-US" sz="1400" dirty="0">
                <a:solidFill>
                  <a:schemeClr val="tx1"/>
                </a:solidFill>
              </a:rPr>
              <a:t> has the major responsibility for running of the company, including setting company targets and keeping an eye on all departments. </a:t>
            </a:r>
          </a:p>
          <a:p>
            <a:r>
              <a:rPr lang="en-US" sz="1400" dirty="0">
                <a:solidFill>
                  <a:schemeClr val="tx1"/>
                </a:solidFill>
              </a:rPr>
              <a:t>The </a:t>
            </a:r>
            <a:r>
              <a:rPr lang="en-US" sz="1400" b="1" dirty="0">
                <a:solidFill>
                  <a:schemeClr val="tx1"/>
                </a:solidFill>
              </a:rPr>
              <a:t>Distribution Manager</a:t>
            </a:r>
            <a:r>
              <a:rPr lang="en-US" sz="1400" dirty="0">
                <a:solidFill>
                  <a:schemeClr val="tx1"/>
                </a:solidFill>
              </a:rPr>
              <a:t> is responsible for controlling the movement of goods in and out of the warehouse, supervising drivers and overseeing the transport of goods to and from the firm. </a:t>
            </a:r>
          </a:p>
          <a:p>
            <a:r>
              <a:rPr lang="en-US" sz="1400" dirty="0">
                <a:solidFill>
                  <a:schemeClr val="tx1"/>
                </a:solidFill>
              </a:rPr>
              <a:t/>
            </a:r>
            <a:br>
              <a:rPr lang="en-US" sz="1400" dirty="0">
                <a:solidFill>
                  <a:schemeClr val="tx1"/>
                </a:solidFill>
              </a:rPr>
            </a:br>
            <a:r>
              <a:rPr lang="en-US" sz="1400" dirty="0">
                <a:solidFill>
                  <a:schemeClr val="tx1"/>
                </a:solidFill>
              </a:rPr>
              <a:t>The </a:t>
            </a:r>
            <a:r>
              <a:rPr lang="en-US" sz="1400" b="1" dirty="0">
                <a:solidFill>
                  <a:schemeClr val="tx1"/>
                </a:solidFill>
              </a:rPr>
              <a:t>Production Manager</a:t>
            </a:r>
            <a:r>
              <a:rPr lang="en-US" sz="1400" dirty="0">
                <a:solidFill>
                  <a:schemeClr val="tx1"/>
                </a:solidFill>
              </a:rPr>
              <a:t> is responsible for keeping a continuous supply of work flowing to all production staff and also for </a:t>
            </a:r>
            <a:r>
              <a:rPr lang="en-US" sz="1400" dirty="0" err="1">
                <a:solidFill>
                  <a:schemeClr val="tx1"/>
                </a:solidFill>
              </a:rPr>
              <a:t>organising</a:t>
            </a:r>
            <a:r>
              <a:rPr lang="en-US" sz="1400" dirty="0">
                <a:solidFill>
                  <a:schemeClr val="tx1"/>
                </a:solidFill>
              </a:rPr>
              <a:t> manpower to meet the customers' orders.</a:t>
            </a:r>
          </a:p>
          <a:p>
            <a:r>
              <a:rPr lang="en-US" sz="1400" dirty="0">
                <a:solidFill>
                  <a:schemeClr val="tx1"/>
                </a:solidFill>
              </a:rPr>
              <a:t>The </a:t>
            </a:r>
            <a:r>
              <a:rPr lang="en-US" sz="1400" b="1" dirty="0">
                <a:solidFill>
                  <a:schemeClr val="tx1"/>
                </a:solidFill>
              </a:rPr>
              <a:t>Sales Manager</a:t>
            </a:r>
            <a:r>
              <a:rPr lang="en-US" sz="1400" dirty="0">
                <a:solidFill>
                  <a:schemeClr val="tx1"/>
                </a:solidFill>
              </a:rPr>
              <a:t> is responsible for making contact with customers and obtaining orders from those contacts.  </a:t>
            </a:r>
          </a:p>
          <a:p>
            <a:r>
              <a:rPr lang="en-US" sz="1400" dirty="0">
                <a:solidFill>
                  <a:schemeClr val="tx1"/>
                </a:solidFill>
              </a:rPr>
              <a:t>The </a:t>
            </a:r>
            <a:r>
              <a:rPr lang="en-US" sz="1400" b="1" dirty="0">
                <a:solidFill>
                  <a:schemeClr val="tx1"/>
                </a:solidFill>
              </a:rPr>
              <a:t>Company Accountant</a:t>
            </a:r>
            <a:r>
              <a:rPr lang="en-US" sz="1400" dirty="0">
                <a:solidFill>
                  <a:schemeClr val="tx1"/>
                </a:solidFill>
              </a:rPr>
              <a:t> controls all the financial dealings of the company and is responsible for producing management accounts and financial reports.  </a:t>
            </a:r>
          </a:p>
        </p:txBody>
      </p:sp>
      <p:pic>
        <p:nvPicPr>
          <p:cNvPr id="18434" name="Picture 2" descr="Image result for Roles in departments">
            <a:extLst>
              <a:ext uri="{FF2B5EF4-FFF2-40B4-BE49-F238E27FC236}">
                <a16:creationId xmlns:a16="http://schemas.microsoft.com/office/drawing/2014/main" id="{24C81B68-5757-404D-A6E8-94F6168A93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2992" y="5335478"/>
            <a:ext cx="3352800" cy="1522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6962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663337"/>
            <a:ext cx="10691946" cy="4771286"/>
          </a:xfrm>
        </p:spPr>
        <p:txBody>
          <a:bodyPr/>
          <a:lstStyle/>
          <a:p>
            <a:r>
              <a:rPr lang="en-US" dirty="0">
                <a:solidFill>
                  <a:schemeClr val="tx1"/>
                </a:solidFill>
              </a:rPr>
              <a:t>1. by function as described above</a:t>
            </a:r>
          </a:p>
          <a:p>
            <a:r>
              <a:rPr lang="en-US" dirty="0">
                <a:solidFill>
                  <a:schemeClr val="tx1"/>
                </a:solidFill>
              </a:rPr>
              <a:t>2. by regional area - a geographical structure e.g. with a marketing manager North, marketing manager South etc. </a:t>
            </a:r>
          </a:p>
          <a:p>
            <a:r>
              <a:rPr lang="en-US" dirty="0">
                <a:solidFill>
                  <a:schemeClr val="tx1"/>
                </a:solidFill>
              </a:rPr>
              <a:t>3. by product e.g. marketing manager crisps, marketing manager drinks, etc. </a:t>
            </a:r>
            <a:br>
              <a:rPr lang="en-US" dirty="0">
                <a:solidFill>
                  <a:schemeClr val="tx1"/>
                </a:solidFill>
              </a:rPr>
            </a:br>
            <a:r>
              <a:rPr lang="en-US" dirty="0">
                <a:solidFill>
                  <a:schemeClr val="tx1"/>
                </a:solidFill>
              </a:rPr>
              <a:t>4. into work teams, etc. </a:t>
            </a:r>
          </a:p>
          <a:p>
            <a:r>
              <a:rPr lang="en-US" dirty="0">
                <a:solidFill>
                  <a:schemeClr val="tx1"/>
                </a:solidFill>
              </a:rPr>
              <a:t> </a:t>
            </a:r>
          </a:p>
          <a:p>
            <a:r>
              <a:rPr lang="en-US" dirty="0">
                <a:solidFill>
                  <a:schemeClr val="tx1"/>
                </a:solidFill>
              </a:rPr>
              <a:t>Reporting in </a:t>
            </a:r>
            <a:r>
              <a:rPr lang="en-US" dirty="0" err="1">
                <a:solidFill>
                  <a:schemeClr val="tx1"/>
                </a:solidFill>
              </a:rPr>
              <a:t>organisations</a:t>
            </a:r>
            <a:r>
              <a:rPr lang="en-US" dirty="0">
                <a:solidFill>
                  <a:schemeClr val="tx1"/>
                </a:solidFill>
              </a:rPr>
              <a:t> often takes place down the line. An employee might be accountable to a supervisor, who is accountable to a junior manager, who is then accountable to a senior manager - communication and instructions can then be passed down the line.</a:t>
            </a:r>
          </a:p>
          <a:p>
            <a:r>
              <a:rPr lang="en-US" dirty="0">
                <a:solidFill>
                  <a:schemeClr val="tx1"/>
                </a:solidFill>
              </a:rPr>
              <a:t> </a:t>
            </a:r>
          </a:p>
          <a:p>
            <a:endParaRPr lang="en-US" dirty="0"/>
          </a:p>
        </p:txBody>
      </p:sp>
      <p:sp>
        <p:nvSpPr>
          <p:cNvPr id="4" name="Title 3"/>
          <p:cNvSpPr>
            <a:spLocks noGrp="1"/>
          </p:cNvSpPr>
          <p:nvPr>
            <p:ph type="title"/>
          </p:nvPr>
        </p:nvSpPr>
        <p:spPr>
          <a:xfrm>
            <a:off x="707574" y="546652"/>
            <a:ext cx="10779032" cy="1273681"/>
          </a:xfrm>
        </p:spPr>
        <p:txBody>
          <a:bodyPr/>
          <a:lstStyle/>
          <a:p>
            <a:r>
              <a:rPr lang="en-US" b="1" dirty="0" err="1"/>
              <a:t>Organisations</a:t>
            </a:r>
            <a:r>
              <a:rPr lang="en-US" b="1" dirty="0"/>
              <a:t> are structured in different ways:</a:t>
            </a:r>
            <a:r>
              <a:rPr lang="en-US" dirty="0"/>
              <a:t/>
            </a:r>
            <a:br>
              <a:rPr lang="en-US" dirty="0"/>
            </a:br>
            <a:endParaRPr lang="en-US" dirty="0"/>
          </a:p>
        </p:txBody>
      </p:sp>
    </p:spTree>
    <p:extLst>
      <p:ext uri="{BB962C8B-B14F-4D97-AF65-F5344CB8AC3E}">
        <p14:creationId xmlns:p14="http://schemas.microsoft.com/office/powerpoint/2010/main" val="513042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706880"/>
            <a:ext cx="9751420" cy="4727743"/>
          </a:xfrm>
        </p:spPr>
        <p:txBody>
          <a:bodyPr/>
          <a:lstStyle/>
          <a:p>
            <a:r>
              <a:rPr lang="en-US" dirty="0">
                <a:solidFill>
                  <a:schemeClr val="tx1"/>
                </a:solidFill>
              </a:rPr>
              <a:t>Departmentalization is a process of horizontal clustering of different types of functions and activities on any one level of the hierarchy. It is closely related to the classical bureaucratic principle of specialization (</a:t>
            </a:r>
            <a:r>
              <a:rPr lang="en-US" dirty="0" err="1">
                <a:solidFill>
                  <a:schemeClr val="tx1"/>
                </a:solidFill>
              </a:rPr>
              <a:t>Luthans</a:t>
            </a:r>
            <a:r>
              <a:rPr lang="en-US" dirty="0">
                <a:solidFill>
                  <a:schemeClr val="tx1"/>
                </a:solidFill>
              </a:rPr>
              <a:t>, 1986). Departmentalization is conventionally based on purpose, product, process, function, personal things and place (</a:t>
            </a:r>
            <a:r>
              <a:rPr lang="en-US" dirty="0" err="1">
                <a:solidFill>
                  <a:schemeClr val="tx1"/>
                </a:solidFill>
              </a:rPr>
              <a:t>Gullick</a:t>
            </a:r>
            <a:r>
              <a:rPr lang="en-US" dirty="0">
                <a:solidFill>
                  <a:schemeClr val="tx1"/>
                </a:solidFill>
              </a:rPr>
              <a:t> and </a:t>
            </a:r>
            <a:r>
              <a:rPr lang="en-US" dirty="0" err="1">
                <a:solidFill>
                  <a:schemeClr val="tx1"/>
                </a:solidFill>
              </a:rPr>
              <a:t>Urwick</a:t>
            </a:r>
            <a:r>
              <a:rPr lang="en-US" dirty="0">
                <a:solidFill>
                  <a:schemeClr val="tx1"/>
                </a:solidFill>
              </a:rPr>
              <a:t>, 1937).</a:t>
            </a:r>
          </a:p>
          <a:p>
            <a:r>
              <a:rPr lang="en-US" b="1" i="1" dirty="0">
                <a:solidFill>
                  <a:schemeClr val="tx1"/>
                </a:solidFill>
              </a:rPr>
              <a:t> </a:t>
            </a:r>
            <a:endParaRPr lang="en-US" dirty="0">
              <a:solidFill>
                <a:schemeClr val="tx1"/>
              </a:solidFill>
            </a:endParaRPr>
          </a:p>
          <a:p>
            <a:r>
              <a:rPr lang="en-US" b="1" i="1" dirty="0">
                <a:solidFill>
                  <a:schemeClr val="tx1"/>
                </a:solidFill>
              </a:rPr>
              <a:t>Functional Departmentalization</a:t>
            </a:r>
            <a:r>
              <a:rPr lang="en-US" dirty="0">
                <a:solidFill>
                  <a:schemeClr val="tx1"/>
                </a:solidFill>
              </a:rPr>
              <a:t> is the basic form of departmentalization. It refers to the grouping of activities or jobs involving common functions. In a research organization the groupings could be research, production, agricultural engineering, extension, rural marketing and administration.</a:t>
            </a:r>
          </a:p>
          <a:p>
            <a:r>
              <a:rPr lang="en-US" b="1" i="1" dirty="0">
                <a:solidFill>
                  <a:schemeClr val="tx1"/>
                </a:solidFill>
              </a:rPr>
              <a:t> </a:t>
            </a:r>
            <a:endParaRPr lang="en-US" dirty="0">
              <a:solidFill>
                <a:schemeClr val="tx1"/>
              </a:solidFill>
            </a:endParaRPr>
          </a:p>
          <a:p>
            <a:r>
              <a:rPr lang="en-US" b="1" i="1" dirty="0">
                <a:solidFill>
                  <a:schemeClr val="tx1"/>
                </a:solidFill>
              </a:rPr>
              <a:t>Product Departmentalization</a:t>
            </a:r>
            <a:r>
              <a:rPr lang="en-US" dirty="0">
                <a:solidFill>
                  <a:schemeClr val="tx1"/>
                </a:solidFill>
              </a:rPr>
              <a:t> refers to the grouping of jobs and activities that are associated with a specific product. As organizations increase in size and diversify, functional departmentalization may not be very effective. The organization has to be further divided into separate units to limit the span of control of a manager to a manageable level (</a:t>
            </a:r>
            <a:r>
              <a:rPr lang="en-US" dirty="0" err="1">
                <a:solidFill>
                  <a:schemeClr val="tx1"/>
                </a:solidFill>
              </a:rPr>
              <a:t>Luthans</a:t>
            </a:r>
            <a:r>
              <a:rPr lang="en-US" dirty="0">
                <a:solidFill>
                  <a:schemeClr val="tx1"/>
                </a:solidFill>
              </a:rPr>
              <a:t>, 1986). </a:t>
            </a:r>
          </a:p>
        </p:txBody>
      </p:sp>
      <p:sp>
        <p:nvSpPr>
          <p:cNvPr id="4" name="Title 3"/>
          <p:cNvSpPr>
            <a:spLocks noGrp="1"/>
          </p:cNvSpPr>
          <p:nvPr>
            <p:ph type="title"/>
          </p:nvPr>
        </p:nvSpPr>
        <p:spPr>
          <a:xfrm>
            <a:off x="707574" y="546652"/>
            <a:ext cx="9167946" cy="1273681"/>
          </a:xfrm>
        </p:spPr>
        <p:txBody>
          <a:bodyPr/>
          <a:lstStyle/>
          <a:p>
            <a:r>
              <a:rPr lang="en-US" b="1" dirty="0"/>
              <a:t>Departmentalization</a:t>
            </a:r>
            <a:r>
              <a:rPr lang="en-US" dirty="0"/>
              <a:t/>
            </a:r>
            <a:br>
              <a:rPr lang="en-US" dirty="0"/>
            </a:br>
            <a:endParaRPr lang="en-US" dirty="0"/>
          </a:p>
        </p:txBody>
      </p:sp>
    </p:spTree>
    <p:extLst>
      <p:ext uri="{BB962C8B-B14F-4D97-AF65-F5344CB8AC3E}">
        <p14:creationId xmlns:p14="http://schemas.microsoft.com/office/powerpoint/2010/main" val="321471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976846"/>
            <a:ext cx="9916883" cy="4457777"/>
          </a:xfrm>
        </p:spPr>
        <p:txBody>
          <a:bodyPr/>
          <a:lstStyle/>
          <a:p>
            <a:pPr lvl="0"/>
            <a:r>
              <a:rPr lang="en-US" dirty="0">
                <a:solidFill>
                  <a:schemeClr val="tx1"/>
                </a:solidFill>
              </a:rPr>
              <a:t>The concept of core business is explained with an example from the relevant industry. </a:t>
            </a:r>
          </a:p>
          <a:p>
            <a:pPr lvl="0"/>
            <a:r>
              <a:rPr lang="en-US" dirty="0">
                <a:solidFill>
                  <a:schemeClr val="tx1"/>
                </a:solidFill>
              </a:rPr>
              <a:t>Specific core business activities are named with reference to the selected organization. </a:t>
            </a:r>
          </a:p>
          <a:p>
            <a:pPr lvl="0"/>
            <a:r>
              <a:rPr lang="en-US" dirty="0">
                <a:solidFill>
                  <a:schemeClr val="tx1"/>
                </a:solidFill>
              </a:rPr>
              <a:t>The relationships between the different activities are described for the selected organization. </a:t>
            </a:r>
          </a:p>
          <a:p>
            <a:pPr lvl="0"/>
            <a:r>
              <a:rPr lang="en-US" dirty="0">
                <a:solidFill>
                  <a:schemeClr val="tx1"/>
                </a:solidFill>
              </a:rPr>
              <a:t>A system or process within a selected work unit is described in the correct sequence. </a:t>
            </a:r>
          </a:p>
          <a:p>
            <a:r>
              <a:rPr lang="en-US" dirty="0">
                <a:solidFill>
                  <a:schemeClr val="tx1"/>
                </a:solidFill>
              </a:rPr>
              <a:t>Examples are listed of ways in which the core business adds value to the organization.</a:t>
            </a:r>
          </a:p>
        </p:txBody>
      </p:sp>
      <p:sp>
        <p:nvSpPr>
          <p:cNvPr id="4" name="Title 3"/>
          <p:cNvSpPr>
            <a:spLocks noGrp="1"/>
          </p:cNvSpPr>
          <p:nvPr>
            <p:ph type="title"/>
          </p:nvPr>
        </p:nvSpPr>
        <p:spPr>
          <a:xfrm>
            <a:off x="707573" y="546652"/>
            <a:ext cx="9829797" cy="1273681"/>
          </a:xfrm>
        </p:spPr>
        <p:txBody>
          <a:bodyPr/>
          <a:lstStyle/>
          <a:p>
            <a:r>
              <a:rPr lang="en-US" b="1" dirty="0"/>
              <a:t>SESSION 1</a:t>
            </a:r>
            <a:r>
              <a:rPr lang="en-US" dirty="0"/>
              <a:t/>
            </a:r>
            <a:br>
              <a:rPr lang="en-US" dirty="0"/>
            </a:br>
            <a:r>
              <a:rPr lang="en-US" b="1" dirty="0"/>
              <a:t>Identify the core business activities of a selected </a:t>
            </a:r>
            <a:r>
              <a:rPr lang="en-US" b="1" dirty="0" err="1"/>
              <a:t>organisation</a:t>
            </a:r>
            <a:endParaRPr lang="en-US" dirty="0"/>
          </a:p>
        </p:txBody>
      </p:sp>
    </p:spTree>
    <p:extLst>
      <p:ext uri="{BB962C8B-B14F-4D97-AF65-F5344CB8AC3E}">
        <p14:creationId xmlns:p14="http://schemas.microsoft.com/office/powerpoint/2010/main" val="3317631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741714"/>
            <a:ext cx="10761615" cy="4692909"/>
          </a:xfrm>
        </p:spPr>
        <p:txBody>
          <a:bodyPr/>
          <a:lstStyle/>
          <a:p>
            <a:pPr lvl="0"/>
            <a:r>
              <a:rPr lang="en-US" dirty="0">
                <a:solidFill>
                  <a:schemeClr val="tx1"/>
                </a:solidFill>
              </a:rPr>
              <a:t>less conflict between major sub-units;</a:t>
            </a:r>
          </a:p>
          <a:p>
            <a:pPr lvl="0"/>
            <a:r>
              <a:rPr lang="en-US" dirty="0">
                <a:solidFill>
                  <a:schemeClr val="tx1"/>
                </a:solidFill>
              </a:rPr>
              <a:t>easier communication between sub-units;</a:t>
            </a:r>
          </a:p>
          <a:p>
            <a:pPr lvl="0"/>
            <a:r>
              <a:rPr lang="en-US" dirty="0">
                <a:solidFill>
                  <a:schemeClr val="tx1"/>
                </a:solidFill>
              </a:rPr>
              <a:t>less complex coordination mechanisms;</a:t>
            </a:r>
          </a:p>
          <a:p>
            <a:pPr lvl="0"/>
            <a:r>
              <a:rPr lang="en-US" dirty="0">
                <a:solidFill>
                  <a:schemeClr val="tx1"/>
                </a:solidFill>
              </a:rPr>
              <a:t>providing a training ground for top management;</a:t>
            </a:r>
          </a:p>
          <a:p>
            <a:pPr lvl="0"/>
            <a:r>
              <a:rPr lang="en-US" dirty="0">
                <a:solidFill>
                  <a:schemeClr val="tx1"/>
                </a:solidFill>
              </a:rPr>
              <a:t>more customer orientation; and</a:t>
            </a:r>
          </a:p>
          <a:p>
            <a:pPr lvl="0"/>
            <a:r>
              <a:rPr lang="en-US" dirty="0">
                <a:solidFill>
                  <a:schemeClr val="tx1"/>
                </a:solidFill>
              </a:rPr>
              <a:t>greater concern for long-term issues.</a:t>
            </a:r>
          </a:p>
          <a:p>
            <a:endParaRPr lang="en-US" dirty="0">
              <a:solidFill>
                <a:schemeClr val="tx1"/>
              </a:solidFill>
            </a:endParaRPr>
          </a:p>
        </p:txBody>
      </p:sp>
      <p:sp>
        <p:nvSpPr>
          <p:cNvPr id="4" name="Title 3"/>
          <p:cNvSpPr>
            <a:spLocks noGrp="1"/>
          </p:cNvSpPr>
          <p:nvPr>
            <p:ph type="title"/>
          </p:nvPr>
        </p:nvSpPr>
        <p:spPr>
          <a:xfrm>
            <a:off x="707574" y="546652"/>
            <a:ext cx="10874826" cy="1273681"/>
          </a:xfrm>
        </p:spPr>
        <p:txBody>
          <a:bodyPr/>
          <a:lstStyle/>
          <a:p>
            <a:r>
              <a:rPr lang="en-US" sz="1800" dirty="0">
                <a:solidFill>
                  <a:schemeClr val="tx1"/>
                </a:solidFill>
              </a:rPr>
              <a:t>In an agricultural research institution, functional departments can be further differentiated by products and purpose or type of research. In contrast to functional departmentalization, product-based departmentalization has the </a:t>
            </a:r>
            <a:r>
              <a:rPr lang="en-US" sz="1800" b="1" dirty="0">
                <a:solidFill>
                  <a:schemeClr val="tx1"/>
                </a:solidFill>
              </a:rPr>
              <a:t>advantage of</a:t>
            </a:r>
            <a:r>
              <a:rPr lang="en-US" sz="1800" dirty="0">
                <a:solidFill>
                  <a:schemeClr val="tx1"/>
                </a:solidFill>
              </a:rPr>
              <a:t>:</a:t>
            </a:r>
            <a:br>
              <a:rPr lang="en-US" sz="1800" dirty="0">
                <a:solidFill>
                  <a:schemeClr val="tx1"/>
                </a:solidFill>
              </a:rPr>
            </a:br>
            <a:endParaRPr lang="en-US" sz="1800" dirty="0">
              <a:solidFill>
                <a:schemeClr val="tx1"/>
              </a:solidFill>
            </a:endParaRPr>
          </a:p>
        </p:txBody>
      </p:sp>
    </p:spTree>
    <p:extLst>
      <p:ext uri="{BB962C8B-B14F-4D97-AF65-F5344CB8AC3E}">
        <p14:creationId xmlns:p14="http://schemas.microsoft.com/office/powerpoint/2010/main" val="74135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924594"/>
            <a:ext cx="10256517" cy="4510029"/>
          </a:xfrm>
        </p:spPr>
        <p:txBody>
          <a:bodyPr/>
          <a:lstStyle/>
          <a:p>
            <a:pPr lvl="0"/>
            <a:r>
              <a:rPr lang="en-US" sz="1400" dirty="0">
                <a:solidFill>
                  <a:schemeClr val="tx1"/>
                </a:solidFill>
              </a:rPr>
              <a:t>easier communication with sub-units;</a:t>
            </a:r>
          </a:p>
          <a:p>
            <a:pPr lvl="0"/>
            <a:r>
              <a:rPr lang="en-US" sz="1400" dirty="0">
                <a:solidFill>
                  <a:schemeClr val="tx1"/>
                </a:solidFill>
              </a:rPr>
              <a:t>application of higher technical knowledge for solving problems;</a:t>
            </a:r>
          </a:p>
          <a:p>
            <a:pPr lvl="0"/>
            <a:r>
              <a:rPr lang="en-US" sz="1400" dirty="0">
                <a:solidFill>
                  <a:schemeClr val="tx1"/>
                </a:solidFill>
              </a:rPr>
              <a:t>greater group and professional identification;</a:t>
            </a:r>
          </a:p>
          <a:p>
            <a:pPr lvl="0"/>
            <a:r>
              <a:rPr lang="en-US" sz="1400" dirty="0">
                <a:solidFill>
                  <a:schemeClr val="tx1"/>
                </a:solidFill>
              </a:rPr>
              <a:t>less duplication of staff activities;</a:t>
            </a:r>
          </a:p>
          <a:p>
            <a:pPr lvl="0"/>
            <a:r>
              <a:rPr lang="en-US" sz="1400" dirty="0">
                <a:solidFill>
                  <a:schemeClr val="tx1"/>
                </a:solidFill>
              </a:rPr>
              <a:t>higher product quality; and</a:t>
            </a:r>
          </a:p>
          <a:p>
            <a:pPr lvl="0"/>
            <a:r>
              <a:rPr lang="en-US" sz="1400" dirty="0">
                <a:solidFill>
                  <a:schemeClr val="tx1"/>
                </a:solidFill>
              </a:rPr>
              <a:t>increased organizational efficiency (</a:t>
            </a:r>
            <a:r>
              <a:rPr lang="en-US" sz="1400" dirty="0" err="1">
                <a:solidFill>
                  <a:schemeClr val="tx1"/>
                </a:solidFill>
              </a:rPr>
              <a:t>Filley</a:t>
            </a:r>
            <a:r>
              <a:rPr lang="en-US" sz="1400" dirty="0">
                <a:solidFill>
                  <a:schemeClr val="tx1"/>
                </a:solidFill>
              </a:rPr>
              <a:t>, 1978).</a:t>
            </a:r>
          </a:p>
          <a:p>
            <a:r>
              <a:rPr lang="en-US" sz="1400" b="1" i="1" dirty="0">
                <a:solidFill>
                  <a:schemeClr val="tx1"/>
                </a:solidFill>
              </a:rPr>
              <a:t>Departmentalization by Users</a:t>
            </a:r>
            <a:r>
              <a:rPr lang="en-US" sz="1400" dirty="0">
                <a:solidFill>
                  <a:schemeClr val="tx1"/>
                </a:solidFill>
              </a:rPr>
              <a:t> is grouping of both activities and positions to make them compatible with the special needs of some specific groups of users.</a:t>
            </a:r>
          </a:p>
          <a:p>
            <a:r>
              <a:rPr lang="en-US" sz="1400" b="1" i="1" dirty="0">
                <a:solidFill>
                  <a:schemeClr val="tx1"/>
                </a:solidFill>
              </a:rPr>
              <a:t>Departmentalization by Territory or Geography</a:t>
            </a:r>
            <a:r>
              <a:rPr lang="en-US" sz="1400" dirty="0">
                <a:solidFill>
                  <a:schemeClr val="tx1"/>
                </a:solidFill>
              </a:rPr>
              <a:t> involves grouping of activities and positions at a given location to take advantage of local participation in decision making. The territorial units are under the control of a manager who is responsible for operations of the organization at that location. In agricultural research institutions, regional research stations are set up to take advantage of specific agro-ecological environments. Such departmentalization usually offers economic advantage. </a:t>
            </a:r>
          </a:p>
        </p:txBody>
      </p:sp>
      <p:sp>
        <p:nvSpPr>
          <p:cNvPr id="4" name="Title 3"/>
          <p:cNvSpPr>
            <a:spLocks noGrp="1"/>
          </p:cNvSpPr>
          <p:nvPr>
            <p:ph type="title"/>
          </p:nvPr>
        </p:nvSpPr>
        <p:spPr>
          <a:xfrm>
            <a:off x="707574" y="546652"/>
            <a:ext cx="10352312" cy="1273681"/>
          </a:xfrm>
        </p:spPr>
        <p:txBody>
          <a:bodyPr/>
          <a:lstStyle/>
          <a:p>
            <a:r>
              <a:rPr lang="en-US" b="1" dirty="0"/>
              <a:t>In contrast, functional departmentalization has the strength of:</a:t>
            </a:r>
            <a:r>
              <a:rPr lang="en-US" dirty="0"/>
              <a:t/>
            </a:r>
            <a:br>
              <a:rPr lang="en-US" dirty="0"/>
            </a:br>
            <a:endParaRPr lang="en-US" dirty="0"/>
          </a:p>
        </p:txBody>
      </p:sp>
    </p:spTree>
    <p:extLst>
      <p:ext uri="{BB962C8B-B14F-4D97-AF65-F5344CB8AC3E}">
        <p14:creationId xmlns:p14="http://schemas.microsoft.com/office/powerpoint/2010/main" val="735349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949234"/>
            <a:ext cx="10352312" cy="5485389"/>
          </a:xfrm>
        </p:spPr>
        <p:txBody>
          <a:bodyPr/>
          <a:lstStyle/>
          <a:p>
            <a:r>
              <a:rPr lang="en-US" b="1" dirty="0"/>
              <a:t>-</a:t>
            </a:r>
            <a:r>
              <a:rPr lang="en-US" b="1" dirty="0">
                <a:solidFill>
                  <a:schemeClr val="tx1"/>
                </a:solidFill>
              </a:rPr>
              <a:t>centralization and Centralization</a:t>
            </a:r>
            <a:endParaRPr lang="en-US" dirty="0">
              <a:solidFill>
                <a:schemeClr val="tx1"/>
              </a:solidFill>
            </a:endParaRPr>
          </a:p>
          <a:p>
            <a:r>
              <a:rPr lang="en-US" dirty="0">
                <a:solidFill>
                  <a:schemeClr val="tx1"/>
                </a:solidFill>
              </a:rPr>
              <a:t> </a:t>
            </a:r>
          </a:p>
          <a:p>
            <a:r>
              <a:rPr lang="en-US" dirty="0">
                <a:solidFill>
                  <a:schemeClr val="tx1"/>
                </a:solidFill>
              </a:rPr>
              <a:t>De-centralization refers to decision making at lower levels in the hierarchy of authority. In contrast, decision making in a centralized type of organizational structure is at higher levels. The degree of centralization and de-centralization depends on the number of levels of hierarchy, degree of coordination, specialization and span of control. According to </a:t>
            </a:r>
            <a:r>
              <a:rPr lang="en-US" dirty="0" err="1">
                <a:solidFill>
                  <a:schemeClr val="tx1"/>
                </a:solidFill>
              </a:rPr>
              <a:t>Luthens</a:t>
            </a:r>
            <a:r>
              <a:rPr lang="en-US" dirty="0">
                <a:solidFill>
                  <a:schemeClr val="tx1"/>
                </a:solidFill>
              </a:rPr>
              <a:t> (1986), centralization and de-centralization could be according to:</a:t>
            </a:r>
          </a:p>
          <a:p>
            <a:pPr lvl="0"/>
            <a:r>
              <a:rPr lang="en-US" dirty="0">
                <a:solidFill>
                  <a:schemeClr val="tx1"/>
                </a:solidFill>
              </a:rPr>
              <a:t>geographical or territorial concentration or dispersion of operations;</a:t>
            </a:r>
            <a:br>
              <a:rPr lang="en-US" dirty="0">
                <a:solidFill>
                  <a:schemeClr val="tx1"/>
                </a:solidFill>
              </a:rPr>
            </a:br>
            <a:r>
              <a:rPr lang="en-US" dirty="0">
                <a:solidFill>
                  <a:schemeClr val="tx1"/>
                </a:solidFill>
              </a:rPr>
              <a:t>· functions; or</a:t>
            </a:r>
          </a:p>
          <a:p>
            <a:pPr lvl="0"/>
            <a:r>
              <a:rPr lang="en-US" dirty="0">
                <a:solidFill>
                  <a:schemeClr val="tx1"/>
                </a:solidFill>
              </a:rPr>
              <a:t> extent of concentration or delegation of decision-making powers.</a:t>
            </a:r>
          </a:p>
          <a:p>
            <a:r>
              <a:rPr lang="en-US" dirty="0">
                <a:solidFill>
                  <a:schemeClr val="tx1"/>
                </a:solidFill>
              </a:rPr>
              <a:t> </a:t>
            </a:r>
          </a:p>
          <a:p>
            <a:r>
              <a:rPr lang="en-US" dirty="0">
                <a:solidFill>
                  <a:schemeClr val="tx1"/>
                </a:solidFill>
              </a:rPr>
              <a:t>Every organizational structure contains both centralization and de-centralization, but to varying degrees. The extent of this can be determined by identifying how much of the decision making is concentrated at the top and how much is delegated to lower levels. Modern organizational structures show a strong tendency towards de-centralization.</a:t>
            </a:r>
          </a:p>
          <a:p>
            <a:endParaRPr lang="en-US" dirty="0"/>
          </a:p>
        </p:txBody>
      </p:sp>
    </p:spTree>
    <p:extLst>
      <p:ext uri="{BB962C8B-B14F-4D97-AF65-F5344CB8AC3E}">
        <p14:creationId xmlns:p14="http://schemas.microsoft.com/office/powerpoint/2010/main" val="852330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282804" y="263951"/>
            <a:ext cx="11134133" cy="6170672"/>
          </a:xfrm>
        </p:spPr>
        <p:txBody>
          <a:bodyPr/>
          <a:lstStyle/>
          <a:p>
            <a:r>
              <a:rPr lang="en-US" b="1" dirty="0">
                <a:solidFill>
                  <a:schemeClr val="tx1"/>
                </a:solidFill>
              </a:rPr>
              <a:t>Line and Staff Relationships</a:t>
            </a: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b="1"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Line authority refers to the scalar chain, or to the superior-subordinate linkages, that extend throughout the hierarchy (Koontz, O'Donnell and </a:t>
            </a:r>
            <a:r>
              <a:rPr lang="en-US" dirty="0" err="1">
                <a:solidFill>
                  <a:schemeClr val="tx1"/>
                </a:solidFill>
              </a:rPr>
              <a:t>Weihrich</a:t>
            </a:r>
            <a:r>
              <a:rPr lang="en-US" dirty="0">
                <a:solidFill>
                  <a:schemeClr val="tx1"/>
                </a:solidFill>
              </a:rPr>
              <a:t>, 1980). Line employees are responsible for achieving the basic or strategic objectives of the organization, while staff plays a supporting role to line employees and provides services. The relationship between line and staff is crucial in organizational structure, design and efficiency. It is also an important aid to information processing and coordination. In an agricultural research organization, scientists and researchers form the line. Administrative employees are considered staff, and their main function is to support and provide help to scientists to achieve organizational goals It is the responsibility of the manager to make proper and effective use of staff through their supportive functions. The staff may be specialized, general or organizational (Anderson, 1988). </a:t>
            </a:r>
          </a:p>
        </p:txBody>
      </p:sp>
      <p:pic>
        <p:nvPicPr>
          <p:cNvPr id="17410" name="Picture 2" descr="Image result for Line and Staff Relationships">
            <a:extLst>
              <a:ext uri="{FF2B5EF4-FFF2-40B4-BE49-F238E27FC236}">
                <a16:creationId xmlns:a16="http://schemas.microsoft.com/office/drawing/2014/main" id="{DDA2D7EE-D2A5-4DBD-877D-135E623D5A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3255" y="679466"/>
            <a:ext cx="5616999" cy="2912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15029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733006"/>
            <a:ext cx="10230392" cy="4701617"/>
          </a:xfrm>
        </p:spPr>
        <p:txBody>
          <a:bodyPr/>
          <a:lstStyle/>
          <a:p>
            <a:endParaRPr lang="en-US" dirty="0"/>
          </a:p>
        </p:txBody>
      </p:sp>
      <p:sp>
        <p:nvSpPr>
          <p:cNvPr id="4" name="Title 3"/>
          <p:cNvSpPr>
            <a:spLocks noGrp="1"/>
          </p:cNvSpPr>
          <p:nvPr>
            <p:ph type="title"/>
          </p:nvPr>
        </p:nvSpPr>
        <p:spPr>
          <a:xfrm>
            <a:off x="707573" y="546652"/>
            <a:ext cx="10030096" cy="1273681"/>
          </a:xfrm>
        </p:spPr>
        <p:txBody>
          <a:bodyPr/>
          <a:lstStyle/>
          <a:p>
            <a:r>
              <a:rPr lang="en-US" b="1" dirty="0"/>
              <a:t>The main departments in a business might be:</a:t>
            </a:r>
            <a:r>
              <a:rPr lang="en-US" dirty="0"/>
              <a:t/>
            </a:r>
            <a:br>
              <a:rPr lang="en-US" dirty="0"/>
            </a:b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12222186"/>
              </p:ext>
            </p:extLst>
          </p:nvPr>
        </p:nvGraphicFramePr>
        <p:xfrm>
          <a:off x="707571" y="1733006"/>
          <a:ext cx="10230391" cy="4498112"/>
        </p:xfrm>
        <a:graphic>
          <a:graphicData uri="http://schemas.openxmlformats.org/drawingml/2006/table">
            <a:tbl>
              <a:tblPr firstRow="1" firstCol="1" bandRow="1">
                <a:tableStyleId>{5C22544A-7EE6-4342-B048-85BDC9FD1C3A}</a:tableStyleId>
              </a:tblPr>
              <a:tblGrid>
                <a:gridCol w="1948646">
                  <a:extLst>
                    <a:ext uri="{9D8B030D-6E8A-4147-A177-3AD203B41FA5}">
                      <a16:colId xmlns:a16="http://schemas.microsoft.com/office/drawing/2014/main" val="834848029"/>
                    </a:ext>
                  </a:extLst>
                </a:gridCol>
                <a:gridCol w="8281745">
                  <a:extLst>
                    <a:ext uri="{9D8B030D-6E8A-4147-A177-3AD203B41FA5}">
                      <a16:colId xmlns:a16="http://schemas.microsoft.com/office/drawing/2014/main" val="941286717"/>
                    </a:ext>
                  </a:extLst>
                </a:gridCol>
              </a:tblGrid>
              <a:tr h="403090">
                <a:tc>
                  <a:txBody>
                    <a:bodyPr/>
                    <a:lstStyle/>
                    <a:p>
                      <a:pPr algn="l">
                        <a:spcAft>
                          <a:spcPts val="0"/>
                        </a:spcAft>
                      </a:pPr>
                      <a:r>
                        <a:rPr lang="en-US" sz="1100" dirty="0">
                          <a:effectLst/>
                        </a:rPr>
                        <a:t>Department</a:t>
                      </a:r>
                      <a:endParaRPr lang="en-US" sz="1100" dirty="0">
                        <a:effectLst/>
                        <a:latin typeface="Calibri" panose="020F0502020204030204" pitchFamily="34" charset="0"/>
                        <a:cs typeface="Times New Roman" panose="02020603050405020304" pitchFamily="18" charset="0"/>
                      </a:endParaRPr>
                    </a:p>
                  </a:txBody>
                  <a:tcPr marL="68580" marR="68580" marT="0" marB="0"/>
                </a:tc>
                <a:tc>
                  <a:txBody>
                    <a:bodyPr/>
                    <a:lstStyle/>
                    <a:p>
                      <a:pPr algn="l">
                        <a:spcAft>
                          <a:spcPts val="0"/>
                        </a:spcAft>
                      </a:pPr>
                      <a:r>
                        <a:rPr lang="en-US" sz="1100">
                          <a:effectLst/>
                        </a:rPr>
                        <a:t>Role</a:t>
                      </a:r>
                      <a:endParaRPr lang="en-US" sz="11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8418076"/>
                  </a:ext>
                </a:extLst>
              </a:tr>
              <a:tr h="1007724">
                <a:tc>
                  <a:txBody>
                    <a:bodyPr/>
                    <a:lstStyle/>
                    <a:p>
                      <a:pPr algn="l">
                        <a:spcAft>
                          <a:spcPts val="0"/>
                        </a:spcAft>
                      </a:pPr>
                      <a:r>
                        <a:rPr lang="en-US" sz="1100">
                          <a:effectLst/>
                        </a:rPr>
                        <a:t>Accounts</a:t>
                      </a:r>
                      <a:endParaRPr lang="en-US" sz="1100">
                        <a:effectLst/>
                        <a:latin typeface="Calibri" panose="020F0502020204030204" pitchFamily="34" charset="0"/>
                        <a:cs typeface="Times New Roman" panose="02020603050405020304" pitchFamily="18" charset="0"/>
                      </a:endParaRPr>
                    </a:p>
                  </a:txBody>
                  <a:tcPr marL="68580" marR="68580" marT="0" marB="0"/>
                </a:tc>
                <a:tc>
                  <a:txBody>
                    <a:bodyPr/>
                    <a:lstStyle/>
                    <a:p>
                      <a:pPr algn="l">
                        <a:spcAft>
                          <a:spcPts val="0"/>
                        </a:spcAft>
                      </a:pPr>
                      <a:r>
                        <a:rPr lang="en-US" sz="1100">
                          <a:effectLst/>
                        </a:rPr>
                        <a:t>Provides a detailed record of the money coming in and going out of the business and prepares accounts as a basis for financial decisions</a:t>
                      </a:r>
                      <a:endParaRPr lang="en-US" sz="11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259303"/>
                  </a:ext>
                </a:extLst>
              </a:tr>
              <a:tr h="1209268">
                <a:tc>
                  <a:txBody>
                    <a:bodyPr/>
                    <a:lstStyle/>
                    <a:p>
                      <a:pPr algn="l">
                        <a:spcAft>
                          <a:spcPts val="0"/>
                        </a:spcAft>
                      </a:pPr>
                      <a:r>
                        <a:rPr lang="en-US" sz="1100">
                          <a:effectLst/>
                        </a:rPr>
                        <a:t>Human Resources or Personnel</a:t>
                      </a:r>
                      <a:endParaRPr lang="en-US" sz="1100">
                        <a:effectLst/>
                        <a:latin typeface="Calibri" panose="020F0502020204030204" pitchFamily="34" charset="0"/>
                        <a:cs typeface="Times New Roman" panose="02020603050405020304" pitchFamily="18" charset="0"/>
                      </a:endParaRPr>
                    </a:p>
                  </a:txBody>
                  <a:tcPr marL="68580" marR="68580" marT="0" marB="0"/>
                </a:tc>
                <a:tc>
                  <a:txBody>
                    <a:bodyPr/>
                    <a:lstStyle/>
                    <a:p>
                      <a:pPr algn="l">
                        <a:spcAft>
                          <a:spcPts val="0"/>
                        </a:spcAft>
                      </a:pPr>
                      <a:r>
                        <a:rPr lang="en-US" sz="1100">
                          <a:effectLst/>
                        </a:rPr>
                        <a:t>Deals with all the recruitment, training, health and safety and pay negotiations with unions/workers</a:t>
                      </a:r>
                      <a:endParaRPr lang="en-US" sz="11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462277"/>
                  </a:ext>
                </a:extLst>
              </a:tr>
              <a:tr h="1099334">
                <a:tc>
                  <a:txBody>
                    <a:bodyPr/>
                    <a:lstStyle/>
                    <a:p>
                      <a:pPr algn="l">
                        <a:spcAft>
                          <a:spcPts val="0"/>
                        </a:spcAft>
                      </a:pPr>
                      <a:r>
                        <a:rPr lang="en-US" sz="1100">
                          <a:effectLst/>
                        </a:rPr>
                        <a:t>Production</a:t>
                      </a:r>
                      <a:endParaRPr lang="en-US" sz="1100">
                        <a:effectLst/>
                        <a:latin typeface="Calibri" panose="020F0502020204030204" pitchFamily="34" charset="0"/>
                        <a:cs typeface="Times New Roman" panose="02020603050405020304" pitchFamily="18" charset="0"/>
                      </a:endParaRPr>
                    </a:p>
                  </a:txBody>
                  <a:tcPr marL="68580" marR="68580" marT="0" marB="0"/>
                </a:tc>
                <a:tc>
                  <a:txBody>
                    <a:bodyPr/>
                    <a:lstStyle/>
                    <a:p>
                      <a:pPr algn="l">
                        <a:spcAft>
                          <a:spcPts val="0"/>
                        </a:spcAft>
                      </a:pPr>
                      <a:r>
                        <a:rPr lang="en-US" sz="1100" dirty="0">
                          <a:effectLst/>
                        </a:rPr>
                        <a:t>Makes sure that the production plans are met on time and products of the right quality are produced</a:t>
                      </a:r>
                      <a:endParaRPr lang="en-US" sz="11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943037"/>
                  </a:ext>
                </a:extLst>
              </a:tr>
              <a:tr h="778696">
                <a:tc>
                  <a:txBody>
                    <a:bodyPr/>
                    <a:lstStyle/>
                    <a:p>
                      <a:pPr algn="l">
                        <a:spcAft>
                          <a:spcPts val="0"/>
                        </a:spcAft>
                      </a:pPr>
                      <a:r>
                        <a:rPr lang="en-US" sz="1100">
                          <a:effectLst/>
                        </a:rPr>
                        <a:t>Purchasing</a:t>
                      </a:r>
                      <a:endParaRPr lang="en-US" sz="1100">
                        <a:effectLst/>
                        <a:latin typeface="Calibri" panose="020F0502020204030204" pitchFamily="34" charset="0"/>
                        <a:cs typeface="Times New Roman" panose="02020603050405020304" pitchFamily="18" charset="0"/>
                      </a:endParaRPr>
                    </a:p>
                  </a:txBody>
                  <a:tcPr marL="68580" marR="68580" marT="0" marB="0"/>
                </a:tc>
                <a:tc>
                  <a:txBody>
                    <a:bodyPr/>
                    <a:lstStyle/>
                    <a:p>
                      <a:pPr algn="l">
                        <a:spcAft>
                          <a:spcPts val="0"/>
                        </a:spcAft>
                      </a:pPr>
                      <a:r>
                        <a:rPr lang="en-US" sz="1100" dirty="0">
                          <a:effectLst/>
                        </a:rPr>
                        <a:t>Buys all the raw materials and goods required for production</a:t>
                      </a:r>
                      <a:endParaRPr lang="en-US" sz="11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7018911"/>
                  </a:ext>
                </a:extLst>
              </a:tr>
            </a:tbl>
          </a:graphicData>
        </a:graphic>
      </p:graphicFrame>
    </p:spTree>
    <p:extLst>
      <p:ext uri="{BB962C8B-B14F-4D97-AF65-F5344CB8AC3E}">
        <p14:creationId xmlns:p14="http://schemas.microsoft.com/office/powerpoint/2010/main" val="13746472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959429"/>
            <a:ext cx="9890757" cy="4475194"/>
          </a:xfrm>
        </p:spPr>
        <p:txBody>
          <a:bodyPr/>
          <a:lstStyle/>
          <a:p>
            <a:pPr lvl="0"/>
            <a:r>
              <a:rPr lang="en-US" dirty="0">
                <a:solidFill>
                  <a:schemeClr val="tx1"/>
                </a:solidFill>
              </a:rPr>
              <a:t>The different roles in the department are identified and an outline is written of the kind of work done by three people.</a:t>
            </a:r>
          </a:p>
          <a:p>
            <a:pPr lvl="0"/>
            <a:r>
              <a:rPr lang="en-US" dirty="0">
                <a:solidFill>
                  <a:schemeClr val="tx1"/>
                </a:solidFill>
              </a:rPr>
              <a:t>The work done in the department is </a:t>
            </a:r>
            <a:r>
              <a:rPr lang="en-US" dirty="0" err="1">
                <a:solidFill>
                  <a:schemeClr val="tx1"/>
                </a:solidFill>
              </a:rPr>
              <a:t>categorised</a:t>
            </a:r>
            <a:r>
              <a:rPr lang="en-US" dirty="0">
                <a:solidFill>
                  <a:schemeClr val="tx1"/>
                </a:solidFill>
              </a:rPr>
              <a:t> according to its purpose.</a:t>
            </a:r>
          </a:p>
          <a:p>
            <a:pPr lvl="0"/>
            <a:r>
              <a:rPr lang="en-US" dirty="0">
                <a:solidFill>
                  <a:schemeClr val="tx1"/>
                </a:solidFill>
              </a:rPr>
              <a:t>The importance of each category of work is discussed with reference to the efficiency of the department.</a:t>
            </a:r>
          </a:p>
          <a:p>
            <a:r>
              <a:rPr lang="en-US" dirty="0">
                <a:solidFill>
                  <a:schemeClr val="tx1"/>
                </a:solidFill>
              </a:rPr>
              <a:t>The work in the department is identified as a part of a set of related systems each with a role and a value.</a:t>
            </a:r>
          </a:p>
        </p:txBody>
      </p:sp>
      <p:sp>
        <p:nvSpPr>
          <p:cNvPr id="4" name="Title 3"/>
          <p:cNvSpPr>
            <a:spLocks noGrp="1"/>
          </p:cNvSpPr>
          <p:nvPr>
            <p:ph type="title"/>
          </p:nvPr>
        </p:nvSpPr>
        <p:spPr>
          <a:xfrm>
            <a:off x="707574" y="546652"/>
            <a:ext cx="10082346" cy="1273681"/>
          </a:xfrm>
        </p:spPr>
        <p:txBody>
          <a:bodyPr/>
          <a:lstStyle/>
          <a:p>
            <a:r>
              <a:rPr lang="en-ZA" b="1" dirty="0"/>
              <a:t>SESSION 4</a:t>
            </a:r>
            <a:r>
              <a:rPr lang="en-US" dirty="0"/>
              <a:t/>
            </a:r>
            <a:br>
              <a:rPr lang="en-US" dirty="0"/>
            </a:br>
            <a:r>
              <a:rPr lang="en-US" b="1" dirty="0"/>
              <a:t>Investigate the different types of work done in the department</a:t>
            </a:r>
            <a:endParaRPr lang="en-US" dirty="0"/>
          </a:p>
        </p:txBody>
      </p:sp>
    </p:spTree>
    <p:extLst>
      <p:ext uri="{BB962C8B-B14F-4D97-AF65-F5344CB8AC3E}">
        <p14:creationId xmlns:p14="http://schemas.microsoft.com/office/powerpoint/2010/main" val="13904392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94452" y="1102936"/>
            <a:ext cx="9385660" cy="5393309"/>
          </a:xfrm>
        </p:spPr>
        <p:txBody>
          <a:bodyPr/>
          <a:lstStyle/>
          <a:p>
            <a:r>
              <a:rPr lang="en-US" b="1" dirty="0">
                <a:solidFill>
                  <a:schemeClr val="tx1"/>
                </a:solidFill>
              </a:rPr>
              <a:t>Aims and functions of production department</a:t>
            </a:r>
            <a:endParaRPr lang="en-US" dirty="0">
              <a:solidFill>
                <a:schemeClr val="tx1"/>
              </a:solidFill>
            </a:endParaRPr>
          </a:p>
          <a:p>
            <a:r>
              <a:rPr lang="en-US" b="1" dirty="0">
                <a:solidFill>
                  <a:schemeClr val="tx1"/>
                </a:solidFill>
              </a:rPr>
              <a:t> </a:t>
            </a: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dirty="0">
              <a:solidFill>
                <a:schemeClr val="tx1"/>
              </a:solidFill>
            </a:endParaRPr>
          </a:p>
          <a:p>
            <a:r>
              <a:rPr lang="en-US" dirty="0">
                <a:solidFill>
                  <a:schemeClr val="tx1"/>
                </a:solidFill>
              </a:rPr>
              <a:t>Production is the functional area responsible for turning inputs into finished outputs through a series of production processes. The Production Manager is responsible for making sure that raw materials are provided and made into finished goods effectively. He or she must make sure that work is carried out smoothly, and must supervise procedures for making work more efficient and more enjoyable.</a:t>
            </a:r>
          </a:p>
          <a:p>
            <a:r>
              <a:rPr lang="en-US" b="1" dirty="0">
                <a:solidFill>
                  <a:schemeClr val="tx1"/>
                </a:solidFill>
              </a:rPr>
              <a:t> </a:t>
            </a:r>
            <a:endParaRPr lang="en-US" dirty="0">
              <a:solidFill>
                <a:schemeClr val="tx1"/>
              </a:solidFill>
            </a:endParaRPr>
          </a:p>
          <a:p>
            <a:r>
              <a:rPr lang="en-US" b="1" dirty="0"/>
              <a:t> </a:t>
            </a:r>
            <a:endParaRPr lang="en-US" dirty="0"/>
          </a:p>
          <a:p>
            <a:endParaRPr lang="en-US" dirty="0"/>
          </a:p>
        </p:txBody>
      </p:sp>
      <p:sp>
        <p:nvSpPr>
          <p:cNvPr id="4" name="Title 3"/>
          <p:cNvSpPr>
            <a:spLocks noGrp="1"/>
          </p:cNvSpPr>
          <p:nvPr>
            <p:ph type="title"/>
          </p:nvPr>
        </p:nvSpPr>
        <p:spPr>
          <a:xfrm>
            <a:off x="707574" y="113019"/>
            <a:ext cx="10352312" cy="1273681"/>
          </a:xfrm>
        </p:spPr>
        <p:txBody>
          <a:bodyPr/>
          <a:lstStyle/>
          <a:p>
            <a:r>
              <a:rPr lang="en-US" b="1" dirty="0"/>
              <a:t>Different types of work done in the department</a:t>
            </a:r>
            <a:r>
              <a:rPr lang="en-US" dirty="0"/>
              <a:t/>
            </a:r>
            <a:br>
              <a:rPr lang="en-US" dirty="0"/>
            </a:br>
            <a:endParaRPr lang="en-US" dirty="0"/>
          </a:p>
        </p:txBody>
      </p:sp>
      <p:pic>
        <p:nvPicPr>
          <p:cNvPr id="16386" name="Picture 2" descr="Image result for Aims and functions of production department">
            <a:extLst>
              <a:ext uri="{FF2B5EF4-FFF2-40B4-BE49-F238E27FC236}">
                <a16:creationId xmlns:a16="http://schemas.microsoft.com/office/drawing/2014/main" id="{8D346B8D-BA99-4EE2-90B7-C12D1AB9E2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452" y="1738541"/>
            <a:ext cx="9385660" cy="2833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03376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207390" y="197964"/>
            <a:ext cx="11044084" cy="6236660"/>
          </a:xfrm>
        </p:spPr>
        <p:txBody>
          <a:bodyPr/>
          <a:lstStyle/>
          <a:p>
            <a:r>
              <a:rPr lang="en-US" b="1" dirty="0">
                <a:solidFill>
                  <a:schemeClr val="tx1"/>
                </a:solidFill>
              </a:rPr>
              <a:t>Five production sub-functions</a:t>
            </a:r>
            <a:endParaRPr lang="en-US" dirty="0">
              <a:solidFill>
                <a:schemeClr val="tx1"/>
              </a:solidFill>
            </a:endParaRPr>
          </a:p>
          <a:p>
            <a:r>
              <a:rPr lang="en-US" dirty="0">
                <a:solidFill>
                  <a:schemeClr val="tx1"/>
                </a:solidFill>
              </a:rPr>
              <a:t> In a manufacturing company the production function may be split into five sub-functions:</a:t>
            </a:r>
          </a:p>
          <a:p>
            <a:r>
              <a:rPr lang="en-US" dirty="0">
                <a:solidFill>
                  <a:schemeClr val="tx1"/>
                </a:solidFill>
              </a:rPr>
              <a:t>1. The </a:t>
            </a:r>
            <a:r>
              <a:rPr lang="en-US" b="1" dirty="0">
                <a:solidFill>
                  <a:schemeClr val="tx1"/>
                </a:solidFill>
              </a:rPr>
              <a:t>production and planning</a:t>
            </a:r>
            <a:r>
              <a:rPr lang="en-US" dirty="0">
                <a:solidFill>
                  <a:schemeClr val="tx1"/>
                </a:solidFill>
              </a:rPr>
              <a:t> department will set standards and targets for each section of the production process. The quantity and quality of products coming off a production line will be closely monitored. In businesses focusing on lean production, quality will be monitored by all employees at every stage of production, rather than at the end as is the case for businesses using a quality control approach.</a:t>
            </a: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2. The </a:t>
            </a:r>
            <a:r>
              <a:rPr lang="en-US" b="1" dirty="0">
                <a:solidFill>
                  <a:schemeClr val="tx1"/>
                </a:solidFill>
              </a:rPr>
              <a:t>purchasing</a:t>
            </a:r>
            <a:r>
              <a:rPr lang="en-US" dirty="0">
                <a:solidFill>
                  <a:schemeClr val="tx1"/>
                </a:solidFill>
              </a:rPr>
              <a:t> department will be responsible for providing the materials, components and equipment required to keep the production process running smoothly. A vital aspect of this role is ensuring stocks arrive on time and to the right quality.</a:t>
            </a:r>
            <a:br>
              <a:rPr lang="en-US" dirty="0">
                <a:solidFill>
                  <a:schemeClr val="tx1"/>
                </a:solidFill>
              </a:rPr>
            </a:br>
            <a:endParaRPr lang="en-US" dirty="0">
              <a:solidFill>
                <a:schemeClr val="tx1"/>
              </a:solidFill>
            </a:endParaRPr>
          </a:p>
        </p:txBody>
      </p:sp>
      <p:pic>
        <p:nvPicPr>
          <p:cNvPr id="15362" name="Picture 2" descr="Image result for production and planning department ">
            <a:extLst>
              <a:ext uri="{FF2B5EF4-FFF2-40B4-BE49-F238E27FC236}">
                <a16:creationId xmlns:a16="http://schemas.microsoft.com/office/drawing/2014/main" id="{E08A3297-AD23-4FAF-AB12-F01B2FC031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92" y="2422689"/>
            <a:ext cx="2552700" cy="1370864"/>
          </a:xfrm>
          <a:prstGeom prst="rect">
            <a:avLst/>
          </a:prstGeom>
          <a:noFill/>
          <a:extLst>
            <a:ext uri="{909E8E84-426E-40DD-AFC4-6F175D3DCCD1}">
              <a14:hiddenFill xmlns:a14="http://schemas.microsoft.com/office/drawing/2010/main">
                <a:solidFill>
                  <a:srgbClr val="FFFFFF"/>
                </a:solidFill>
              </a14:hiddenFill>
            </a:ext>
          </a:extLst>
        </p:spPr>
      </p:pic>
      <p:pic>
        <p:nvPicPr>
          <p:cNvPr id="15364" name="Picture 4" descr="Image result for purchasing department ">
            <a:extLst>
              <a:ext uri="{FF2B5EF4-FFF2-40B4-BE49-F238E27FC236}">
                <a16:creationId xmlns:a16="http://schemas.microsoft.com/office/drawing/2014/main" id="{34E6F853-E68A-4469-841F-C0F95FDF84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0512" y="4585208"/>
            <a:ext cx="3876675"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80877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273377"/>
            <a:ext cx="10587443" cy="6161246"/>
          </a:xfrm>
        </p:spPr>
        <p:txBody>
          <a:bodyPr/>
          <a:lstStyle/>
          <a:p>
            <a:r>
              <a:rPr lang="en-US" dirty="0"/>
              <a:t>3</a:t>
            </a:r>
            <a:r>
              <a:rPr lang="en-US" dirty="0">
                <a:solidFill>
                  <a:schemeClr val="tx1"/>
                </a:solidFill>
              </a:rPr>
              <a:t>. The </a:t>
            </a:r>
            <a:r>
              <a:rPr lang="en-US" b="1" dirty="0">
                <a:solidFill>
                  <a:schemeClr val="tx1"/>
                </a:solidFill>
              </a:rPr>
              <a:t>stores</a:t>
            </a:r>
            <a:r>
              <a:rPr lang="en-US" dirty="0">
                <a:solidFill>
                  <a:schemeClr val="tx1"/>
                </a:solidFill>
              </a:rPr>
              <a:t> department will be responsible for stocking all the necessary tools, spares, raw materials and equipment required to service the manufacturing process. Where sourcing is unreliable, buffer stocks will need to be kept and the use of computerized stock control systems helps keep stocks at a minimal but necessary level for production to continue unhindered.</a:t>
            </a:r>
          </a:p>
          <a:p>
            <a:r>
              <a:rPr lang="en-US" dirty="0">
                <a:solidFill>
                  <a:schemeClr val="tx1"/>
                </a:solidFill>
              </a:rPr>
              <a:t/>
            </a:r>
            <a:br>
              <a:rPr lang="en-US" dirty="0">
                <a:solidFill>
                  <a:schemeClr val="tx1"/>
                </a:solidFill>
              </a:rPr>
            </a:br>
            <a:endParaRPr lang="en-US" dirty="0">
              <a:solidFill>
                <a:schemeClr val="tx1"/>
              </a:solidFill>
            </a:endParaRPr>
          </a:p>
          <a:p>
            <a:endParaRPr lang="en-US" dirty="0">
              <a:solidFill>
                <a:schemeClr val="tx1"/>
              </a:solidFill>
            </a:endParaRPr>
          </a:p>
          <a:p>
            <a:r>
              <a:rPr lang="en-US" dirty="0">
                <a:solidFill>
                  <a:schemeClr val="tx1"/>
                </a:solidFill>
              </a:rPr>
              <a:t>4. The </a:t>
            </a:r>
            <a:r>
              <a:rPr lang="en-US" b="1" dirty="0">
                <a:solidFill>
                  <a:schemeClr val="tx1"/>
                </a:solidFill>
              </a:rPr>
              <a:t>design and technical support</a:t>
            </a:r>
            <a:r>
              <a:rPr lang="en-US" dirty="0">
                <a:solidFill>
                  <a:schemeClr val="tx1"/>
                </a:solidFill>
              </a:rPr>
              <a:t> department will be responsible for researching new products or modifications to existing ones, estimating costs for producing in different quantities and by using different methods. It will also be responsible for the design and testing of new product processes and product types, together with the development of prototypes through to the final product. The technical support department may also be responsible for work study and suggestions as to how working practices can be improved.</a:t>
            </a:r>
            <a:br>
              <a:rPr lang="en-US" dirty="0">
                <a:solidFill>
                  <a:schemeClr val="tx1"/>
                </a:solidFill>
              </a:rPr>
            </a:br>
            <a:endParaRPr lang="en-US" dirty="0">
              <a:solidFill>
                <a:schemeClr val="tx1"/>
              </a:solidFill>
            </a:endParaRPr>
          </a:p>
          <a:p>
            <a:endParaRPr lang="en-US" dirty="0"/>
          </a:p>
        </p:txBody>
      </p:sp>
      <p:pic>
        <p:nvPicPr>
          <p:cNvPr id="14338" name="Picture 2" descr="Image result for stock taking necessary tools">
            <a:extLst>
              <a:ext uri="{FF2B5EF4-FFF2-40B4-BE49-F238E27FC236}">
                <a16:creationId xmlns:a16="http://schemas.microsoft.com/office/drawing/2014/main" id="{08137000-8558-4F4F-994C-A59EE9D842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283" y="1223913"/>
            <a:ext cx="2809875" cy="1676400"/>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Image result for design and technical support department">
            <a:extLst>
              <a:ext uri="{FF2B5EF4-FFF2-40B4-BE49-F238E27FC236}">
                <a16:creationId xmlns:a16="http://schemas.microsoft.com/office/drawing/2014/main" id="{B5AC22BD-00AC-42E2-A8A9-C14E4712B3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9523" y="4646727"/>
            <a:ext cx="3886200" cy="1504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6700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548640"/>
            <a:ext cx="11245614" cy="5885983"/>
          </a:xfrm>
        </p:spPr>
        <p:txBody>
          <a:bodyPr/>
          <a:lstStyle/>
          <a:p>
            <a:r>
              <a:rPr lang="en-US" dirty="0"/>
              <a:t>5</a:t>
            </a:r>
            <a:r>
              <a:rPr lang="en-US" sz="1400" dirty="0">
                <a:solidFill>
                  <a:schemeClr val="tx1"/>
                </a:solidFill>
              </a:rPr>
              <a:t>. The </a:t>
            </a:r>
            <a:r>
              <a:rPr lang="en-US" sz="1400" b="1" dirty="0">
                <a:solidFill>
                  <a:schemeClr val="tx1"/>
                </a:solidFill>
              </a:rPr>
              <a:t>works</a:t>
            </a:r>
            <a:r>
              <a:rPr lang="en-US" sz="1400" dirty="0">
                <a:solidFill>
                  <a:schemeClr val="tx1"/>
                </a:solidFill>
              </a:rPr>
              <a:t> department will be concerned with the manufacture of products. This will include the maintenance of the production line and other necessary repairs. The works department may also have responsibility for quality control and inspection. </a:t>
            </a:r>
            <a:br>
              <a:rPr lang="en-US" sz="1400" dirty="0">
                <a:solidFill>
                  <a:schemeClr val="tx1"/>
                </a:solidFill>
              </a:rPr>
            </a:br>
            <a:r>
              <a:rPr lang="en-US" sz="1400" dirty="0">
                <a:solidFill>
                  <a:schemeClr val="tx1"/>
                </a:solidFill>
              </a:rPr>
              <a:t>A key aspect of modern production is ensuring quality. The term quality means fitness for purpose i.e. a product, process or service should do exactly what is expected of it.</a:t>
            </a:r>
          </a:p>
          <a:p>
            <a:r>
              <a:rPr lang="en-US" sz="1400" dirty="0">
                <a:solidFill>
                  <a:schemeClr val="tx1"/>
                </a:solidFill>
              </a:rPr>
              <a:t> </a:t>
            </a:r>
          </a:p>
          <a:p>
            <a:r>
              <a:rPr lang="en-US" sz="1400" b="1" dirty="0">
                <a:solidFill>
                  <a:schemeClr val="tx1"/>
                </a:solidFill>
              </a:rPr>
              <a:t>Work in the department is identified as a part of a set of related systems each with a role and a value.</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b="1" dirty="0">
                <a:solidFill>
                  <a:schemeClr val="tx1"/>
                </a:solidFill>
              </a:rPr>
              <a:t>Metrics and key performance indicators for a department</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Some of the areas from which bank management may gain knowledge by using business performance management include:</a:t>
            </a:r>
          </a:p>
          <a:p>
            <a:pPr lvl="0"/>
            <a:r>
              <a:rPr lang="en-US" sz="1400" dirty="0">
                <a:solidFill>
                  <a:schemeClr val="tx1"/>
                </a:solidFill>
              </a:rPr>
              <a:t>customer-related numbers:</a:t>
            </a:r>
          </a:p>
          <a:p>
            <a:pPr lvl="1"/>
            <a:r>
              <a:rPr lang="en-US" dirty="0">
                <a:solidFill>
                  <a:schemeClr val="tx1"/>
                </a:solidFill>
              </a:rPr>
              <a:t>new customers acquired</a:t>
            </a:r>
          </a:p>
          <a:p>
            <a:pPr lvl="1"/>
            <a:r>
              <a:rPr lang="en-US" dirty="0">
                <a:solidFill>
                  <a:schemeClr val="tx1"/>
                </a:solidFill>
              </a:rPr>
              <a:t>status of existing customers</a:t>
            </a:r>
          </a:p>
          <a:p>
            <a:pPr lvl="1"/>
            <a:r>
              <a:rPr lang="en-US" dirty="0">
                <a:solidFill>
                  <a:schemeClr val="tx1"/>
                </a:solidFill>
              </a:rPr>
              <a:t>attrition of customers (including breakup by reason for attrition)</a:t>
            </a:r>
          </a:p>
          <a:p>
            <a:r>
              <a:rPr lang="en-US" sz="1400" dirty="0">
                <a:solidFill>
                  <a:schemeClr val="tx1"/>
                </a:solidFill>
              </a:rPr>
              <a:t> </a:t>
            </a:r>
          </a:p>
          <a:p>
            <a:endParaRPr lang="en-US" dirty="0"/>
          </a:p>
        </p:txBody>
      </p:sp>
    </p:spTree>
    <p:extLst>
      <p:ext uri="{BB962C8B-B14F-4D97-AF65-F5344CB8AC3E}">
        <p14:creationId xmlns:p14="http://schemas.microsoft.com/office/powerpoint/2010/main" val="270230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47317" y="0"/>
            <a:ext cx="10491649" cy="5633434"/>
          </a:xfrm>
        </p:spPr>
        <p:txBody>
          <a:bodyPr/>
          <a:lstStyle/>
          <a:p>
            <a:r>
              <a:rPr lang="en-ZA" b="1" dirty="0">
                <a:solidFill>
                  <a:schemeClr val="tx1"/>
                </a:solidFill>
              </a:rPr>
              <a:t>What is a business?</a:t>
            </a:r>
            <a:endParaRPr lang="en-US" b="1" dirty="0">
              <a:solidFill>
                <a:schemeClr val="tx1"/>
              </a:solidFill>
            </a:endParaRPr>
          </a:p>
          <a:p>
            <a:r>
              <a:rPr lang="en-ZA" dirty="0">
                <a:solidFill>
                  <a:schemeClr val="tx1"/>
                </a:solidFill>
              </a:rPr>
              <a:t> </a:t>
            </a:r>
            <a:endParaRPr lang="en-US" dirty="0">
              <a:solidFill>
                <a:schemeClr val="tx1"/>
              </a:solidFill>
            </a:endParaRPr>
          </a:p>
          <a:p>
            <a:r>
              <a:rPr lang="en-GB" b="1" i="1" dirty="0">
                <a:solidFill>
                  <a:schemeClr val="tx1"/>
                </a:solidFill>
              </a:rPr>
              <a:t>Our purpose in business is to create wealth, to make money.  For this to be possible, we must please our customers and enjoy the confidence of our shareholders and employees.  </a:t>
            </a:r>
            <a:endParaRPr lang="en-US" b="1" i="1" dirty="0">
              <a:solidFill>
                <a:schemeClr val="tx1"/>
              </a:solidFill>
            </a:endParaRPr>
          </a:p>
          <a:p>
            <a:r>
              <a:rPr lang="en-US" b="1" dirty="0">
                <a:solidFill>
                  <a:schemeClr val="tx1"/>
                </a:solidFill>
              </a:rPr>
              <a:t> </a:t>
            </a:r>
            <a:endParaRPr lang="en-US" dirty="0">
              <a:solidFill>
                <a:schemeClr val="tx1"/>
              </a:solidFill>
            </a:endParaRPr>
          </a:p>
          <a:p>
            <a:r>
              <a:rPr lang="en-US" dirty="0">
                <a:solidFill>
                  <a:schemeClr val="tx1"/>
                </a:solidFill>
              </a:rPr>
              <a:t>We must make good profits, so that, after providing for taxes and dividends (and in present circumstances, financing inflation), there is enough money available to keep our factories and equipment modern and enable us to grow in strength and maintain or improve our market position.  We endeavor to provide good, satisfying employment for our people.  Creating wealth and building a better company is our contribution to a better standard of living.</a:t>
            </a:r>
          </a:p>
          <a:p>
            <a:endParaRPr lang="en-US" dirty="0"/>
          </a:p>
        </p:txBody>
      </p:sp>
    </p:spTree>
    <p:extLst>
      <p:ext uri="{BB962C8B-B14F-4D97-AF65-F5344CB8AC3E}">
        <p14:creationId xmlns:p14="http://schemas.microsoft.com/office/powerpoint/2010/main" val="29528049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197963" y="197964"/>
            <a:ext cx="11830639" cy="6236660"/>
          </a:xfrm>
        </p:spPr>
        <p:txBody>
          <a:bodyPr/>
          <a:lstStyle/>
          <a:p>
            <a:r>
              <a:rPr lang="en-US" b="1" dirty="0">
                <a:solidFill>
                  <a:schemeClr val="tx1"/>
                </a:solidFill>
              </a:rPr>
              <a:t>Performance – tasks to improve a department</a:t>
            </a:r>
            <a:endParaRPr lang="en-US" dirty="0">
              <a:solidFill>
                <a:schemeClr val="tx1"/>
              </a:solidFill>
            </a:endParaRPr>
          </a:p>
          <a:p>
            <a:r>
              <a:rPr lang="en-US" b="1" dirty="0">
                <a:solidFill>
                  <a:schemeClr val="tx1"/>
                </a:solidFill>
              </a:rPr>
              <a:t> </a:t>
            </a:r>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Great performance in these areas is managed and achieved by involving the individuals and the team in contributing as much as they can towards:</a:t>
            </a:r>
          </a:p>
          <a:p>
            <a:r>
              <a:rPr lang="en-US" dirty="0">
                <a:solidFill>
                  <a:schemeClr val="tx1"/>
                </a:solidFill>
              </a:rPr>
              <a:t> defining the task or opportunity</a:t>
            </a:r>
          </a:p>
          <a:p>
            <a:pPr lvl="0"/>
            <a:r>
              <a:rPr lang="en-US" dirty="0">
                <a:solidFill>
                  <a:schemeClr val="tx1"/>
                </a:solidFill>
              </a:rPr>
              <a:t>deciding the methods, or for larger projects, creating the project plan</a:t>
            </a:r>
          </a:p>
          <a:p>
            <a:pPr lvl="0"/>
            <a:r>
              <a:rPr lang="en-US" dirty="0">
                <a:solidFill>
                  <a:schemeClr val="tx1"/>
                </a:solidFill>
              </a:rPr>
              <a:t>deciding the responsibilities and who owns them</a:t>
            </a:r>
          </a:p>
          <a:p>
            <a:pPr lvl="0"/>
            <a:r>
              <a:rPr lang="en-US" dirty="0">
                <a:solidFill>
                  <a:schemeClr val="tx1"/>
                </a:solidFill>
              </a:rPr>
              <a:t>deciding the aims and measures and timescales</a:t>
            </a:r>
          </a:p>
          <a:p>
            <a:pPr lvl="0"/>
            <a:r>
              <a:rPr lang="en-US" dirty="0">
                <a:solidFill>
                  <a:schemeClr val="tx1"/>
                </a:solidFill>
              </a:rPr>
              <a:t>creating and owning the processes</a:t>
            </a:r>
          </a:p>
          <a:p>
            <a:pPr lvl="0"/>
            <a:r>
              <a:rPr lang="en-US" dirty="0">
                <a:solidFill>
                  <a:schemeClr val="tx1"/>
                </a:solidFill>
              </a:rPr>
              <a:t>deciding on the tools and systems</a:t>
            </a:r>
          </a:p>
          <a:p>
            <a:endParaRPr lang="en-US" dirty="0"/>
          </a:p>
        </p:txBody>
      </p:sp>
      <p:pic>
        <p:nvPicPr>
          <p:cNvPr id="13314" name="Picture 2" descr="Image result for Performance – tasks to improve a department">
            <a:extLst>
              <a:ext uri="{FF2B5EF4-FFF2-40B4-BE49-F238E27FC236}">
                <a16:creationId xmlns:a16="http://schemas.microsoft.com/office/drawing/2014/main" id="{CF9E553E-F686-4D48-8F79-D92F742686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499" y="707747"/>
            <a:ext cx="6655324"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169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539931"/>
            <a:ext cx="10212975" cy="5894692"/>
          </a:xfrm>
        </p:spPr>
        <p:txBody>
          <a:bodyPr/>
          <a:lstStyle/>
          <a:p>
            <a:r>
              <a:rPr lang="en-US" b="1" dirty="0">
                <a:solidFill>
                  <a:schemeClr val="tx1"/>
                </a:solidFill>
              </a:rPr>
              <a:t>The Corporate Report</a:t>
            </a:r>
            <a:endParaRPr lang="en-US" dirty="0">
              <a:solidFill>
                <a:schemeClr val="tx1"/>
              </a:solidFill>
            </a:endParaRPr>
          </a:p>
          <a:p>
            <a:r>
              <a:rPr lang="en-US" dirty="0">
                <a:solidFill>
                  <a:schemeClr val="tx1"/>
                </a:solidFill>
              </a:rPr>
              <a:t>A business is an </a:t>
            </a:r>
            <a:r>
              <a:rPr lang="en-US" dirty="0" err="1">
                <a:solidFill>
                  <a:schemeClr val="tx1"/>
                </a:solidFill>
              </a:rPr>
              <a:t>organisation</a:t>
            </a:r>
            <a:r>
              <a:rPr lang="en-US" dirty="0">
                <a:solidFill>
                  <a:schemeClr val="tx1"/>
                </a:solidFill>
              </a:rPr>
              <a:t>/undertaking in which the owner/partners sell goods or render services to customers in order to gain a profit.</a:t>
            </a:r>
          </a:p>
          <a:p>
            <a:r>
              <a:rPr lang="en-US" dirty="0">
                <a:solidFill>
                  <a:schemeClr val="tx1"/>
                </a:solidFill>
              </a:rPr>
              <a:t>Businesses exist:</a:t>
            </a:r>
          </a:p>
          <a:p>
            <a:pPr lvl="0"/>
            <a:r>
              <a:rPr lang="en-ZA" dirty="0">
                <a:solidFill>
                  <a:schemeClr val="tx1"/>
                </a:solidFill>
              </a:rPr>
              <a:t>because a gap in the market is identified</a:t>
            </a:r>
            <a:endParaRPr lang="en-US" dirty="0">
              <a:solidFill>
                <a:schemeClr val="tx1"/>
              </a:solidFill>
            </a:endParaRPr>
          </a:p>
          <a:p>
            <a:pPr lvl="0"/>
            <a:r>
              <a:rPr lang="en-ZA" dirty="0">
                <a:solidFill>
                  <a:schemeClr val="tx1"/>
                </a:solidFill>
              </a:rPr>
              <a:t>to meet needs and wants of potential customers</a:t>
            </a:r>
            <a:endParaRPr lang="en-US" dirty="0">
              <a:solidFill>
                <a:schemeClr val="tx1"/>
              </a:solidFill>
            </a:endParaRPr>
          </a:p>
          <a:p>
            <a:pPr lvl="0"/>
            <a:r>
              <a:rPr lang="en-ZA" dirty="0">
                <a:solidFill>
                  <a:schemeClr val="tx1"/>
                </a:solidFill>
              </a:rPr>
              <a:t>to make a </a:t>
            </a:r>
            <a:r>
              <a:rPr lang="en-ZA" b="1" dirty="0">
                <a:solidFill>
                  <a:schemeClr val="tx1"/>
                </a:solidFill>
              </a:rPr>
              <a:t>profit</a:t>
            </a:r>
            <a:r>
              <a:rPr lang="en-ZA" dirty="0">
                <a:solidFill>
                  <a:schemeClr val="tx1"/>
                </a:solidFill>
              </a:rPr>
              <a:t> and create </a:t>
            </a:r>
            <a:r>
              <a:rPr lang="en-ZA" b="1" dirty="0">
                <a:solidFill>
                  <a:schemeClr val="tx1"/>
                </a:solidFill>
              </a:rPr>
              <a:t>wealth</a:t>
            </a:r>
            <a:endParaRPr lang="en-US" dirty="0">
              <a:solidFill>
                <a:schemeClr val="tx1"/>
              </a:solidFill>
            </a:endParaRPr>
          </a:p>
          <a:p>
            <a:r>
              <a:rPr lang="en-US" dirty="0">
                <a:solidFill>
                  <a:schemeClr val="tx1"/>
                </a:solidFill>
              </a:rPr>
              <a:t>Businesses contribute tremendously to the wealth creation process in our country.  Wealth is created through the processing of resources into products and services, which are sold to customers who have a need for the product or service.  </a:t>
            </a:r>
          </a:p>
          <a:p>
            <a:r>
              <a:rPr lang="en-US" dirty="0">
                <a:solidFill>
                  <a:schemeClr val="tx1"/>
                </a:solidFill>
              </a:rPr>
              <a:t>For example, a contractor builds houses (a process) using bricks, sand and cement (resources), and these houses are sold to people who have a need for houses (market).  </a:t>
            </a:r>
          </a:p>
          <a:p>
            <a:r>
              <a:rPr lang="en-US" dirty="0">
                <a:solidFill>
                  <a:schemeClr val="tx1"/>
                </a:solidFill>
              </a:rPr>
              <a:t>Businesses also create job opportunities, which is very important for the economic state of any country.</a:t>
            </a:r>
          </a:p>
          <a:p>
            <a:r>
              <a:rPr lang="en-US" dirty="0"/>
              <a:t> </a:t>
            </a:r>
          </a:p>
          <a:p>
            <a:endParaRPr lang="en-US" dirty="0"/>
          </a:p>
        </p:txBody>
      </p:sp>
    </p:spTree>
    <p:extLst>
      <p:ext uri="{BB962C8B-B14F-4D97-AF65-F5344CB8AC3E}">
        <p14:creationId xmlns:p14="http://schemas.microsoft.com/office/powerpoint/2010/main" val="25954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3" y="1663337"/>
            <a:ext cx="7826827" cy="4710326"/>
          </a:xfrm>
        </p:spPr>
        <p:txBody>
          <a:bodyPr/>
          <a:lstStyle/>
          <a:p>
            <a:r>
              <a:rPr lang="en-US" sz="1400" b="1" dirty="0">
                <a:solidFill>
                  <a:schemeClr val="tx1"/>
                </a:solidFill>
              </a:rPr>
              <a:t>Specific core business activities</a:t>
            </a:r>
            <a:endParaRPr lang="en-US" sz="1400" dirty="0">
              <a:solidFill>
                <a:schemeClr val="tx1"/>
              </a:solidFill>
            </a:endParaRPr>
          </a:p>
          <a:p>
            <a:r>
              <a:rPr lang="en-US" sz="1400" b="1" dirty="0">
                <a:solidFill>
                  <a:schemeClr val="tx1"/>
                </a:solidFill>
              </a:rPr>
              <a:t> </a:t>
            </a:r>
            <a:endParaRPr lang="en-US" sz="1400" dirty="0">
              <a:solidFill>
                <a:schemeClr val="tx1"/>
              </a:solidFill>
            </a:endParaRPr>
          </a:p>
          <a:p>
            <a:r>
              <a:rPr lang="en-US" sz="1400" dirty="0">
                <a:solidFill>
                  <a:schemeClr val="tx1"/>
                </a:solidFill>
              </a:rPr>
              <a:t>Core business process means that a firm's success depends not only on how well each department performs its work, but also on how well the company manage to coordinate departmental activities to conduct the core business process, which is;</a:t>
            </a:r>
          </a:p>
          <a:p>
            <a:r>
              <a:rPr lang="en-US" sz="1400" dirty="0">
                <a:solidFill>
                  <a:schemeClr val="tx1"/>
                </a:solidFill>
              </a:rPr>
              <a:t> </a:t>
            </a:r>
          </a:p>
          <a:p>
            <a:r>
              <a:rPr lang="en-US" sz="1400" dirty="0">
                <a:solidFill>
                  <a:schemeClr val="tx1"/>
                </a:solidFill>
              </a:rPr>
              <a:t>1. The market-sensing process Meaning all activities in gathering marketing intelligence and acting on the information.</a:t>
            </a:r>
          </a:p>
          <a:p>
            <a:r>
              <a:rPr lang="en-US" sz="1400" dirty="0">
                <a:solidFill>
                  <a:schemeClr val="tx1"/>
                </a:solidFill>
              </a:rPr>
              <a:t>2. The new-offering realization process Covering all activities in research, development and launching new quality offerings quickly and within budget.</a:t>
            </a:r>
          </a:p>
          <a:p>
            <a:r>
              <a:rPr lang="en-US" sz="1400" dirty="0">
                <a:solidFill>
                  <a:schemeClr val="tx1"/>
                </a:solidFill>
              </a:rPr>
              <a:t>3. The customer acquisition process all the activities defining the target market and prospecting for new customers</a:t>
            </a:r>
          </a:p>
          <a:p>
            <a:endParaRPr lang="en-US" dirty="0"/>
          </a:p>
        </p:txBody>
      </p:sp>
      <p:sp>
        <p:nvSpPr>
          <p:cNvPr id="4" name="Title 3"/>
          <p:cNvSpPr>
            <a:spLocks noGrp="1"/>
          </p:cNvSpPr>
          <p:nvPr>
            <p:ph type="title"/>
          </p:nvPr>
        </p:nvSpPr>
        <p:spPr>
          <a:xfrm>
            <a:off x="707573" y="546652"/>
            <a:ext cx="9794963" cy="1273681"/>
          </a:xfrm>
        </p:spPr>
        <p:txBody>
          <a:bodyPr/>
          <a:lstStyle/>
          <a:p>
            <a:r>
              <a:rPr lang="en-US" b="1" dirty="0"/>
              <a:t>Core business</a:t>
            </a:r>
            <a:r>
              <a:rPr lang="en-US" dirty="0"/>
              <a:t/>
            </a:r>
            <a:br>
              <a:rPr lang="en-US" dirty="0"/>
            </a:br>
            <a:r>
              <a:rPr lang="en-US" b="1" dirty="0" err="1"/>
              <a:t>Business</a:t>
            </a:r>
            <a:r>
              <a:rPr lang="en-US" dirty="0"/>
              <a:t/>
            </a:r>
            <a:br>
              <a:rPr lang="en-US" dirty="0"/>
            </a:br>
            <a:r>
              <a:rPr lang="en-US" b="1" i="1" dirty="0"/>
              <a:t>Firm’s most important activities</a:t>
            </a:r>
            <a:r>
              <a:rPr lang="en-US" dirty="0"/>
              <a:t/>
            </a:r>
            <a:br>
              <a:rPr lang="en-US" dirty="0"/>
            </a:br>
            <a:r>
              <a:rPr lang="en-US" dirty="0"/>
              <a:t>The central, and usually the original, focus of an organization's activities which differentiate it from others and make a vital contribution to its success. The concept of core business became prominent in the 1980s when diversification by large companies failed to generate the anticipated degree of commercial success. It was later suggested that organizations should avoid diversifying into areas beyond their field of expertise. An organization's core business should be defined by its core competences.</a:t>
            </a:r>
            <a:br>
              <a:rPr lang="en-US" dirty="0"/>
            </a:br>
            <a:r>
              <a:rPr lang="en-US" b="1" dirty="0"/>
              <a:t> </a:t>
            </a:r>
            <a:r>
              <a:rPr lang="en-US" dirty="0"/>
              <a:t/>
            </a:r>
            <a:br>
              <a:rPr lang="en-US" dirty="0"/>
            </a:br>
            <a:r>
              <a:rPr lang="en-US" b="1" dirty="0"/>
              <a:t> </a:t>
            </a:r>
            <a:r>
              <a:rPr lang="en-US" dirty="0"/>
              <a:t/>
            </a:r>
            <a:br>
              <a:rPr lang="en-US" dirty="0"/>
            </a:br>
            <a:r>
              <a:rPr lang="en-US" sz="2400" b="1" dirty="0">
                <a:solidFill>
                  <a:schemeClr val="tx1"/>
                </a:solidFill>
              </a:rPr>
              <a:t>The core business of an organization is an idealized construct intended to express that organization's "main" or "essential" activity.</a:t>
            </a:r>
            <a:r>
              <a:rPr lang="en-US" sz="2400" dirty="0">
                <a:solidFill>
                  <a:schemeClr val="tx1"/>
                </a:solidFill>
              </a:rPr>
              <a:t/>
            </a:r>
            <a:br>
              <a:rPr lang="en-US" sz="2400" dirty="0">
                <a:solidFill>
                  <a:schemeClr val="tx1"/>
                </a:solidFill>
              </a:rPr>
            </a:br>
            <a:endParaRPr lang="en-US" sz="2400" dirty="0">
              <a:solidFill>
                <a:schemeClr val="tx1"/>
              </a:solidFill>
            </a:endParaRPr>
          </a:p>
        </p:txBody>
      </p:sp>
      <p:pic>
        <p:nvPicPr>
          <p:cNvPr id="3074" name="Picture 2" descr="Image result for core business activities">
            <a:extLst>
              <a:ext uri="{FF2B5EF4-FFF2-40B4-BE49-F238E27FC236}">
                <a16:creationId xmlns:a16="http://schemas.microsoft.com/office/drawing/2014/main" id="{0A7F366D-7718-4928-B9B8-015377A014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6686" y="2220686"/>
            <a:ext cx="3432768" cy="1876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1011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1093510"/>
            <a:ext cx="9533706" cy="5068067"/>
          </a:xfrm>
        </p:spPr>
        <p:txBody>
          <a:bodyPr/>
          <a:lstStyle/>
          <a:p>
            <a:r>
              <a:rPr lang="en-US" b="1" dirty="0">
                <a:solidFill>
                  <a:schemeClr val="tx1"/>
                </a:solidFill>
              </a:rPr>
              <a:t>Core business defines the structure of an organization</a:t>
            </a:r>
          </a:p>
          <a:p>
            <a:endParaRPr lang="en-US" dirty="0">
              <a:solidFill>
                <a:schemeClr val="tx1"/>
              </a:solidFill>
            </a:endParaRPr>
          </a:p>
          <a:p>
            <a:endParaRPr lang="en-US" dirty="0">
              <a:solidFill>
                <a:schemeClr val="tx1"/>
              </a:solidFill>
            </a:endParaRPr>
          </a:p>
          <a:p>
            <a:r>
              <a:rPr lang="en-US" b="1" dirty="0">
                <a:solidFill>
                  <a:schemeClr val="tx1"/>
                </a:solidFill>
              </a:rPr>
              <a:t> </a:t>
            </a:r>
            <a:endParaRPr lang="en-US" dirty="0">
              <a:solidFill>
                <a:schemeClr val="tx1"/>
              </a:solidFill>
            </a:endParaRPr>
          </a:p>
          <a:p>
            <a:endParaRPr lang="en-US" dirty="0">
              <a:solidFill>
                <a:schemeClr val="tx1"/>
              </a:solidFill>
            </a:endParaRPr>
          </a:p>
          <a:p>
            <a:r>
              <a:rPr lang="en-US" dirty="0">
                <a:solidFill>
                  <a:schemeClr val="tx1"/>
                </a:solidFill>
              </a:rPr>
              <a:t>Structure describes the form of departments, hierarchy and committees. It influences the organization's efficiency and effectiveness. People refers to the skills, attitudes and social interaction of the members of the organization. Task refers to the goals of the individual and the organization. Techniques refers to the methodical approach used to perform tasks. Organizational structure thus refers to the institutional arrangements and mechanisms for mobilizing human, physical, financial and information resources at all levels of the system (</a:t>
            </a:r>
            <a:r>
              <a:rPr lang="en-US" dirty="0" err="1">
                <a:solidFill>
                  <a:schemeClr val="tx1"/>
                </a:solidFill>
              </a:rPr>
              <a:t>Sachdeva</a:t>
            </a:r>
            <a:r>
              <a:rPr lang="en-US" dirty="0">
                <a:solidFill>
                  <a:schemeClr val="tx1"/>
                </a:solidFill>
              </a:rPr>
              <a:t>, 1990).</a:t>
            </a:r>
          </a:p>
          <a:p>
            <a:r>
              <a:rPr lang="en-US" dirty="0">
                <a:solidFill>
                  <a:schemeClr val="tx1"/>
                </a:solidFill>
              </a:rPr>
              <a:t>Organization is also defined as a system incorporating a set of sub-systems (Katz and Kahn, 1978). These sub-systems are related group of activities which are performed to meet the objectives of the organization.</a:t>
            </a:r>
          </a:p>
          <a:p>
            <a:endParaRPr lang="en-US" dirty="0"/>
          </a:p>
        </p:txBody>
      </p:sp>
      <p:sp>
        <p:nvSpPr>
          <p:cNvPr id="4" name="Title 3"/>
          <p:cNvSpPr>
            <a:spLocks noGrp="1"/>
          </p:cNvSpPr>
          <p:nvPr>
            <p:ph type="title"/>
          </p:nvPr>
        </p:nvSpPr>
        <p:spPr>
          <a:xfrm>
            <a:off x="707574" y="141299"/>
            <a:ext cx="10117180" cy="1273681"/>
          </a:xfrm>
        </p:spPr>
        <p:txBody>
          <a:bodyPr/>
          <a:lstStyle/>
          <a:p>
            <a:r>
              <a:rPr lang="en-US" b="1" dirty="0"/>
              <a:t>A system or process within a selected work unit </a:t>
            </a:r>
            <a:r>
              <a:rPr lang="en-US" dirty="0"/>
              <a:t/>
            </a:r>
            <a:br>
              <a:rPr lang="en-US" dirty="0"/>
            </a:br>
            <a:endParaRPr lang="en-US" dirty="0"/>
          </a:p>
        </p:txBody>
      </p:sp>
      <p:pic>
        <p:nvPicPr>
          <p:cNvPr id="2" name="Picture 1">
            <a:extLst>
              <a:ext uri="{FF2B5EF4-FFF2-40B4-BE49-F238E27FC236}">
                <a16:creationId xmlns:a16="http://schemas.microsoft.com/office/drawing/2014/main" id="{F0FDF64F-9D80-4673-B8CE-1D818DB21266}"/>
              </a:ext>
            </a:extLst>
          </p:cNvPr>
          <p:cNvPicPr>
            <a:picLocks noChangeAspect="1"/>
          </p:cNvPicPr>
          <p:nvPr/>
        </p:nvPicPr>
        <p:blipFill>
          <a:blip r:embed="rId3"/>
          <a:stretch>
            <a:fillRect/>
          </a:stretch>
        </p:blipFill>
        <p:spPr>
          <a:xfrm>
            <a:off x="3940902" y="1464025"/>
            <a:ext cx="3067050" cy="1964975"/>
          </a:xfrm>
          <a:prstGeom prst="rect">
            <a:avLst/>
          </a:prstGeom>
        </p:spPr>
      </p:pic>
    </p:spTree>
    <p:extLst>
      <p:ext uri="{BB962C8B-B14F-4D97-AF65-F5344CB8AC3E}">
        <p14:creationId xmlns:p14="http://schemas.microsoft.com/office/powerpoint/2010/main" val="288610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679269"/>
            <a:ext cx="9925592" cy="5755354"/>
          </a:xfrm>
        </p:spPr>
        <p:txBody>
          <a:bodyPr/>
          <a:lstStyle/>
          <a:p>
            <a:r>
              <a:rPr lang="en-US" sz="1800" dirty="0">
                <a:solidFill>
                  <a:schemeClr val="tx1"/>
                </a:solidFill>
              </a:rPr>
              <a:t>Organization has been viewed differently by numerous theorists. However, all definitions usually contain five common features:</a:t>
            </a:r>
          </a:p>
          <a:p>
            <a:r>
              <a:rPr lang="en-US" sz="1800" dirty="0">
                <a:solidFill>
                  <a:schemeClr val="tx1"/>
                </a:solidFill>
              </a:rPr>
              <a:t> </a:t>
            </a:r>
          </a:p>
          <a:p>
            <a:r>
              <a:rPr lang="en-US" sz="1800" b="1" dirty="0">
                <a:solidFill>
                  <a:schemeClr val="tx1"/>
                </a:solidFill>
              </a:rPr>
              <a:t>· </a:t>
            </a:r>
            <a:r>
              <a:rPr lang="en-US" sz="1800" dirty="0">
                <a:solidFill>
                  <a:schemeClr val="tx1"/>
                </a:solidFill>
              </a:rPr>
              <a:t>composed of individuals and groups of individuals;</a:t>
            </a:r>
          </a:p>
          <a:p>
            <a:r>
              <a:rPr lang="en-US" sz="1800" dirty="0">
                <a:solidFill>
                  <a:schemeClr val="tx1"/>
                </a:solidFill>
              </a:rPr>
              <a:t>· oriented towards achieving common goals;</a:t>
            </a:r>
          </a:p>
          <a:p>
            <a:r>
              <a:rPr lang="en-US" sz="1800" dirty="0">
                <a:solidFill>
                  <a:schemeClr val="tx1"/>
                </a:solidFill>
              </a:rPr>
              <a:t>· differential functions;</a:t>
            </a:r>
          </a:p>
          <a:p>
            <a:r>
              <a:rPr lang="en-US" sz="1800" dirty="0">
                <a:solidFill>
                  <a:schemeClr val="tx1"/>
                </a:solidFill>
              </a:rPr>
              <a:t>· intended rational coordination; and</a:t>
            </a:r>
          </a:p>
          <a:p>
            <a:r>
              <a:rPr lang="en-US" sz="1800" dirty="0">
                <a:solidFill>
                  <a:schemeClr val="tx1"/>
                </a:solidFill>
              </a:rPr>
              <a:t>· continuity through time.</a:t>
            </a:r>
          </a:p>
          <a:p>
            <a:r>
              <a:rPr lang="en-US" sz="1800" dirty="0">
                <a:solidFill>
                  <a:schemeClr val="tx1"/>
                </a:solidFill>
              </a:rPr>
              <a:t> </a:t>
            </a:r>
          </a:p>
          <a:p>
            <a:endParaRPr lang="en-US" dirty="0"/>
          </a:p>
        </p:txBody>
      </p:sp>
    </p:spTree>
    <p:extLst>
      <p:ext uri="{BB962C8B-B14F-4D97-AF65-F5344CB8AC3E}">
        <p14:creationId xmlns:p14="http://schemas.microsoft.com/office/powerpoint/2010/main" val="1002782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7574" y="731520"/>
            <a:ext cx="9577249" cy="5703103"/>
          </a:xfrm>
        </p:spPr>
        <p:txBody>
          <a:bodyPr/>
          <a:lstStyle/>
          <a:p>
            <a:r>
              <a:rPr lang="en-US" b="1" dirty="0">
                <a:solidFill>
                  <a:schemeClr val="tx1"/>
                </a:solidFill>
              </a:rPr>
              <a:t>Structure</a:t>
            </a:r>
            <a:endParaRPr lang="en-US" dirty="0">
              <a:solidFill>
                <a:schemeClr val="tx1"/>
              </a:solidFill>
            </a:endParaRPr>
          </a:p>
          <a:p>
            <a:r>
              <a:rPr lang="en-US" b="1" dirty="0">
                <a:solidFill>
                  <a:schemeClr val="tx1"/>
                </a:solidFill>
              </a:rPr>
              <a:t> </a:t>
            </a:r>
            <a:endParaRPr lang="en-US" dirty="0">
              <a:solidFill>
                <a:schemeClr val="tx1"/>
              </a:solidFill>
            </a:endParaRPr>
          </a:p>
          <a:p>
            <a:r>
              <a:rPr lang="en-US" dirty="0">
                <a:solidFill>
                  <a:schemeClr val="tx1"/>
                </a:solidFill>
              </a:rPr>
              <a:t>Structure is thus an integral component of the organization. Nystrom and Starbuck (1981) have defined structure as the arrangement and interrelationship of component parts and positions in an organization. It provides guidelines on:</a:t>
            </a:r>
          </a:p>
          <a:p>
            <a:r>
              <a:rPr lang="en-US" dirty="0">
                <a:solidFill>
                  <a:schemeClr val="tx1"/>
                </a:solidFill>
              </a:rPr>
              <a:t> </a:t>
            </a:r>
          </a:p>
          <a:p>
            <a:r>
              <a:rPr lang="en-US" dirty="0">
                <a:solidFill>
                  <a:schemeClr val="tx1"/>
                </a:solidFill>
              </a:rPr>
              <a:t>· division of work into activities;</a:t>
            </a:r>
          </a:p>
          <a:p>
            <a:r>
              <a:rPr lang="en-US" dirty="0">
                <a:solidFill>
                  <a:schemeClr val="tx1"/>
                </a:solidFill>
              </a:rPr>
              <a:t>· linkage between different functions;</a:t>
            </a:r>
          </a:p>
          <a:p>
            <a:r>
              <a:rPr lang="en-US" dirty="0">
                <a:solidFill>
                  <a:schemeClr val="tx1"/>
                </a:solidFill>
              </a:rPr>
              <a:t>· hierarchy;</a:t>
            </a:r>
          </a:p>
          <a:p>
            <a:r>
              <a:rPr lang="en-US" dirty="0">
                <a:solidFill>
                  <a:schemeClr val="tx1"/>
                </a:solidFill>
              </a:rPr>
              <a:t>· authority structure;</a:t>
            </a:r>
          </a:p>
          <a:p>
            <a:r>
              <a:rPr lang="en-US" dirty="0">
                <a:solidFill>
                  <a:schemeClr val="tx1"/>
                </a:solidFill>
              </a:rPr>
              <a:t>· authority relationships; and</a:t>
            </a:r>
          </a:p>
          <a:p>
            <a:r>
              <a:rPr lang="en-US" dirty="0">
                <a:solidFill>
                  <a:schemeClr val="tx1"/>
                </a:solidFill>
              </a:rPr>
              <a:t>· coordination with the environment.</a:t>
            </a:r>
          </a:p>
          <a:p>
            <a:endParaRPr lang="en-US" dirty="0"/>
          </a:p>
        </p:txBody>
      </p:sp>
      <p:pic>
        <p:nvPicPr>
          <p:cNvPr id="5122" name="Picture 2" descr="Image result for the purpose of different roles in an organization">
            <a:extLst>
              <a:ext uri="{FF2B5EF4-FFF2-40B4-BE49-F238E27FC236}">
                <a16:creationId xmlns:a16="http://schemas.microsoft.com/office/drawing/2014/main" id="{3402502F-15D1-4CF5-8E1C-9ED52CEDAC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3914" y="2611225"/>
            <a:ext cx="5071620" cy="3073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5541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UID" val="{0DC95621-23B2-43E2-A214-E54E76A441BD}"/>
  <p:tag name="ISPRING_RESOURCE_FOLDER" val="C:\Users\zwane\Documents\skills college\E-Learning\PresentationDD\"/>
  <p:tag name="ISPRING_PRESENTATION_PATH" val="C:\Users\zwane\Documents\skills college\E-Learning\PresentationDD.pptx"/>
  <p:tag name="ISPRING_PROJECT_VERSION" val="9.3"/>
  <p:tag name="ISPRING_PROJECT_FOLDER_UPDATED" val="1"/>
  <p:tag name="ISPRING_SCREEN_RECS_UPDATED" val="C:\Users\zwane\Documents\skills college\E-Learning\PresentationDD\"/>
  <p:tag name="ISPRING_ULTRA_SCORM_COURSE_ID" val="E20D130C-225E-4EF9-91B8-F8B995C2FB2B"/>
  <p:tag name="ISPRING_CMI5_LAUNCH_METHOD" val="any window"/>
  <p:tag name="ISPRINGCLOUDFOLDERID" val="1"/>
  <p:tag name="ISPRINGONLINEFOLDERID" val="1"/>
  <p:tag name="ISPRING_SCORM_RATE_SLIDES" val="0"/>
  <p:tag name="ISPRING_SCORM_PASSING_SCORE" val="0.000000"/>
  <p:tag name="ISPRING_CURRENT_PLAYER_ID" val="universal"/>
  <p:tag name="ISPRING_PRESENTATION_TITLE" val="14343"/>
  <p:tag name="ISPRING_FIRST_PUBLISH" val="1"/>
  <p:tag name="ISPRING_LMS_API_VERSION" val="SCORM 1.2"/>
  <p:tag name="ISPRING_SCORM_ENDPOINT" val="&lt;endpoint&gt;&lt;enable&gt;0&lt;/enable&gt;&lt;lrs&gt;http://&lt;/lrs&gt;&lt;auth&gt;0&lt;/auth&gt;&lt;login&gt;&lt;/login&gt;&lt;password&gt;&lt;/password&gt;&lt;key&gt;&lt;/key&gt;&lt;name&gt;&lt;/name&gt;&lt;email&gt;&lt;/email&gt;&lt;/endpoint&gt;&#10;"/>
  <p:tag name="ISPRING_OUTPUT_FOLDER" val="[[&quot;\uFFFD\u0003\uFFFD\u000E{09704398-9100-46D7-85B0-45317F34F785}&quot;,&quot;C:\\Users\\zwane\\Documents\\williams publish&quot;]]"/>
  <p:tag name="ISPRING_PUBLISH_SETTINGS" val="{&quot;commonSettings&quot;:{&quot;webSettings&quot;:{&quot;useMobileViewer&quot;:&quot;T_FALSE&quot;},&quot;lmsSettings&quot;:{&quot;useMobileViewer&quot;:&quot;T_TRU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
  <p:tag name="ISPRING_SCORM_RATE_QUIZZES"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ISPRING_INTERACTION_TYPE_SHAPE_ADDED" val="iSpring.Steps"/>
  <p:tag name="ISPRING_INTERACTION_FULL_PATH" val="C:\Users\zwane\Documents\skills college\E-Learning\PresentationDD\interactions\intr1.visuals"/>
  <p:tag name="ISPRING_INTERACTION_RELATIVE_PATH" val="PresentationDD\interactions\intr1.visuals"/>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eme">
  <a:themeElements>
    <a:clrScheme name="тема 1">
      <a:dk1>
        <a:sysClr val="windowText" lastClr="000000"/>
      </a:dk1>
      <a:lt1>
        <a:sysClr val="window" lastClr="FFFFFF"/>
      </a:lt1>
      <a:dk2>
        <a:srgbClr val="373545"/>
      </a:dk2>
      <a:lt2>
        <a:srgbClr val="CEDBE6"/>
      </a:lt2>
      <a:accent1>
        <a:srgbClr val="2683C6"/>
      </a:accent1>
      <a:accent2>
        <a:srgbClr val="58B6C0"/>
      </a:accent2>
      <a:accent3>
        <a:srgbClr val="75BDA7"/>
      </a:accent3>
      <a:accent4>
        <a:srgbClr val="7A8C8E"/>
      </a:accent4>
      <a:accent5>
        <a:srgbClr val="F5AE45"/>
      </a:accent5>
      <a:accent6>
        <a:srgbClr val="C72525"/>
      </a:accent6>
      <a:hlink>
        <a:srgbClr val="0070C0"/>
      </a:hlink>
      <a:folHlink>
        <a:srgbClr val="7E95DE"/>
      </a:folHlink>
    </a:clrScheme>
    <a:fontScheme name="Theme">
      <a:majorFont>
        <a:latin typeface="Open Sans"/>
        <a:ea typeface=""/>
        <a:cs typeface=""/>
      </a:majorFont>
      <a:minorFont>
        <a:latin typeface="Segoe UI"/>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id="{3944FE52-47D3-4127-A149-DA466F9114D6}" vid="{598CEFF7-5E3D-41B2-9D2B-A5D13B285D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1689</Words>
  <Application>Microsoft Office PowerPoint</Application>
  <PresentationFormat>Widescreen</PresentationFormat>
  <Paragraphs>336</Paragraphs>
  <Slides>40</Slides>
  <Notes>40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Calibri</vt:lpstr>
      <vt:lpstr>Century Gothic</vt:lpstr>
      <vt:lpstr>Open Sans</vt:lpstr>
      <vt:lpstr>Open Sans Semibold</vt:lpstr>
      <vt:lpstr>Segoe UI</vt:lpstr>
      <vt:lpstr>Segoe UI Semibold</vt:lpstr>
      <vt:lpstr>Symbol</vt:lpstr>
      <vt:lpstr>Times New Roman</vt:lpstr>
      <vt:lpstr>Theme</vt:lpstr>
      <vt:lpstr>  BUSINESS SKILLS Investigate the structure of an organization as a workplace</vt:lpstr>
      <vt:lpstr>PURPOSE:</vt:lpstr>
      <vt:lpstr>SESSION 1 Identify the core business activities of a selected organisation</vt:lpstr>
      <vt:lpstr>PowerPoint Presentation</vt:lpstr>
      <vt:lpstr>PowerPoint Presentation</vt:lpstr>
      <vt:lpstr>Core business Business Firm’s most important activities The central, and usually the original, focus of an organization's activities which differentiate it from others and make a vital contribution to its success. The concept of core business became prominent in the 1980s when diversification by large companies failed to generate the anticipated degree of commercial success. It was later suggested that organizations should avoid diversifying into areas beyond their field of expertise. An organization's core business should be defined by its core competences.     The core business of an organization is an idealized construct intended to express that organization's "main" or "essential" activity. </vt:lpstr>
      <vt:lpstr>A system or process within a selected work unit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SESSION 2 Identify support functions within a selected organisation</vt:lpstr>
      <vt:lpstr>Concept of support functions </vt:lpstr>
      <vt:lpstr>Specific support functions </vt:lpstr>
      <vt:lpstr>Relationship between one support unit and the other business units </vt:lpstr>
      <vt:lpstr>Accounting Department and Financial Statements </vt:lpstr>
      <vt:lpstr>Marketing Reports </vt:lpstr>
      <vt:lpstr>Considerations </vt:lpstr>
      <vt:lpstr>Employer Branding </vt:lpstr>
      <vt:lpstr>Keeping People Happy</vt:lpstr>
      <vt:lpstr>SESSION 3 Explain the role of a selected department in an organisation and its contribution</vt:lpstr>
      <vt:lpstr>PowerPoint Presentation</vt:lpstr>
      <vt:lpstr>Organisations are structured in different ways: </vt:lpstr>
      <vt:lpstr>Departmentalization </vt:lpstr>
      <vt:lpstr>In an agricultural research institution, functional departments can be further differentiated by products and purpose or type of research. In contrast to functional departmentalization, product-based departmentalization has the advantage of: </vt:lpstr>
      <vt:lpstr>In contrast, functional departmentalization has the strength of: </vt:lpstr>
      <vt:lpstr>PowerPoint Presentation</vt:lpstr>
      <vt:lpstr>PowerPoint Presentation</vt:lpstr>
      <vt:lpstr>The main departments in a business might be: </vt:lpstr>
      <vt:lpstr>SESSION 4 Investigate the different types of work done in the department</vt:lpstr>
      <vt:lpstr>Different types of work done in the department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14343</dc:title>
  <dc:creator>Windows User</dc:creator>
  <cp:lastModifiedBy>Windows User</cp:lastModifiedBy>
  <cp:revision>32</cp:revision>
  <dcterms:created xsi:type="dcterms:W3CDTF">2020-09-17T21:36:59Z</dcterms:created>
  <dcterms:modified xsi:type="dcterms:W3CDTF">2020-10-07T18:58:01Z</dcterms:modified>
</cp:coreProperties>
</file>